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4" r:id="rId2"/>
    <p:sldId id="433" r:id="rId3"/>
    <p:sldId id="608" r:id="rId4"/>
    <p:sldId id="609" r:id="rId5"/>
    <p:sldId id="610" r:id="rId6"/>
    <p:sldId id="611" r:id="rId7"/>
    <p:sldId id="612" r:id="rId8"/>
    <p:sldId id="613" r:id="rId9"/>
    <p:sldId id="614" r:id="rId10"/>
    <p:sldId id="615" r:id="rId11"/>
    <p:sldId id="616" r:id="rId12"/>
    <p:sldId id="617" r:id="rId13"/>
    <p:sldId id="618" r:id="rId14"/>
    <p:sldId id="633" r:id="rId15"/>
    <p:sldId id="619" r:id="rId16"/>
    <p:sldId id="620" r:id="rId17"/>
    <p:sldId id="634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632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631" r:id="rId42"/>
    <p:sldId id="598" r:id="rId43"/>
    <p:sldId id="599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423" r:id="rId53"/>
  </p:sldIdLst>
  <p:sldSz cx="9939338" cy="7451725"/>
  <p:notesSz cx="6797675" cy="9856788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040"/>
    <a:srgbClr val="00163B"/>
    <a:srgbClr val="000000"/>
    <a:srgbClr val="5D1145"/>
    <a:srgbClr val="B0CD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sfarv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43" autoAdjust="0"/>
  </p:normalViewPr>
  <p:slideViewPr>
    <p:cSldViewPr snapToGrid="0" snapToObjects="1">
      <p:cViewPr>
        <p:scale>
          <a:sx n="75" d="100"/>
          <a:sy n="75" d="100"/>
        </p:scale>
        <p:origin x="-1680" y="-80"/>
      </p:cViewPr>
      <p:guideLst>
        <p:guide orient="horz" pos="2347"/>
        <p:guide pos="3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5fot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88" y="1279054"/>
            <a:ext cx="8309043" cy="2029164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 smtClean="0"/>
              <a:t>Tilføj titel</a:t>
            </a:r>
            <a:endParaRPr lang="da-DK" dirty="0"/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smtClean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Overskrift</a:t>
            </a:r>
            <a:endParaRPr lang="da-DK" dirty="0"/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 smtClean="0"/>
              <a:t>Duis</a:t>
            </a:r>
            <a:r>
              <a:rPr lang="da-DK" dirty="0" smtClean="0"/>
              <a:t> </a:t>
            </a:r>
            <a:r>
              <a:rPr lang="da-DK" dirty="0" err="1" smtClean="0"/>
              <a:t>autem</a:t>
            </a:r>
            <a:r>
              <a:rPr lang="da-DK" dirty="0" smtClean="0"/>
              <a:t> vel </a:t>
            </a:r>
            <a:r>
              <a:rPr lang="da-DK" dirty="0" err="1" smtClean="0"/>
              <a:t>eum</a:t>
            </a:r>
            <a:r>
              <a:rPr lang="da-DK" dirty="0" smtClean="0"/>
              <a:t> </a:t>
            </a:r>
            <a:r>
              <a:rPr lang="da-DK" dirty="0" err="1" smtClean="0"/>
              <a:t>iriure</a:t>
            </a:r>
            <a:r>
              <a:rPr lang="da-DK" dirty="0" smtClean="0"/>
              <a:t> </a:t>
            </a:r>
            <a:r>
              <a:rPr lang="da-DK" dirty="0" err="1" smtClean="0"/>
              <a:t>dolor</a:t>
            </a:r>
            <a:r>
              <a:rPr lang="da-DK" dirty="0" smtClean="0"/>
              <a:t> in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1"/>
          </p:nvPr>
        </p:nvSpPr>
        <p:spPr>
          <a:xfrm>
            <a:off x="879373" y="2773085"/>
            <a:ext cx="8054315" cy="360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163B"/>
                </a:solidFill>
              </a:defRPr>
            </a:lvl1pPr>
            <a:lvl2pPr>
              <a:defRPr>
                <a:solidFill>
                  <a:srgbClr val="00163B"/>
                </a:solidFill>
              </a:defRPr>
            </a:lvl2pPr>
            <a:lvl3pPr>
              <a:defRPr>
                <a:solidFill>
                  <a:srgbClr val="00163B"/>
                </a:solidFill>
              </a:defRPr>
            </a:lvl3pPr>
            <a:lvl4pPr>
              <a:defRPr>
                <a:solidFill>
                  <a:srgbClr val="00163B"/>
                </a:solidFill>
              </a:defRPr>
            </a:lvl4pPr>
            <a:lvl5pPr>
              <a:defRPr>
                <a:solidFill>
                  <a:srgbClr val="00163B"/>
                </a:solidFill>
              </a:defRPr>
            </a:lvl5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967" y="765044"/>
            <a:ext cx="8945404" cy="1241954"/>
          </a:xfrm>
          <a:prstGeom prst="rect">
            <a:avLst/>
          </a:prstGeom>
        </p:spPr>
        <p:txBody>
          <a:bodyPr lIns="99377" tIns="49688" rIns="99377" bIns="49688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45404" cy="4769104"/>
          </a:xfrm>
          <a:prstGeom prst="rect">
            <a:avLst/>
          </a:prstGeom>
        </p:spPr>
        <p:txBody>
          <a:bodyPr lIns="99377" tIns="49688" rIns="99377" bIns="49688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6967" y="6906646"/>
            <a:ext cx="2319179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fld id="{D2FD1E4D-6B93-4EE9-8A10-B8AD336451E2}" type="datetimeFigureOut">
              <a:rPr lang="da-DK" smtClean="0"/>
              <a:pPr/>
              <a:t>19/02/16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974" y="6906646"/>
            <a:ext cx="3644424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4093" y="6906646"/>
            <a:ext cx="828278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633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334" y="10867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Relationship Id="rId3" Type="http://schemas.openxmlformats.org/officeDocument/2006/relationships/image" Target="../media/image32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wifi-sikkerhed.dk/Wifi_omrader.html" TargetMode="Externa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400" dirty="0"/>
              <a:t>Wireless Security &amp; </a:t>
            </a:r>
            <a:r>
              <a:rPr lang="da-DK" sz="2400" dirty="0" err="1"/>
              <a:t>Anonymous</a:t>
            </a:r>
            <a:r>
              <a:rPr lang="da-DK" sz="2400" dirty="0"/>
              <a:t> </a:t>
            </a:r>
            <a:r>
              <a:rPr lang="da-DK" sz="2400" dirty="0" err="1"/>
              <a:t>Communication</a:t>
            </a:r>
            <a:endParaRPr lang="da-DK" sz="2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1127237" y="5644216"/>
            <a:ext cx="7914682" cy="1488103"/>
          </a:xfrm>
        </p:spPr>
        <p:txBody>
          <a:bodyPr/>
          <a:lstStyle/>
          <a:p>
            <a:r>
              <a:rPr lang="da-DK" dirty="0"/>
              <a:t>Security scanning and </a:t>
            </a:r>
            <a:r>
              <a:rPr lang="da-DK" dirty="0" err="1"/>
              <a:t>onion</a:t>
            </a:r>
            <a:r>
              <a:rPr lang="da-DK" dirty="0"/>
              <a:t> routing.</a:t>
            </a:r>
          </a:p>
          <a:p>
            <a:r>
              <a:rPr lang="da-DK" dirty="0"/>
              <a:t>Have </a:t>
            </a:r>
            <a:r>
              <a:rPr lang="da-DK" dirty="0" err="1"/>
              <a:t>knowledge</a:t>
            </a:r>
            <a:r>
              <a:rPr lang="da-DK" dirty="0"/>
              <a:t> of </a:t>
            </a:r>
            <a:r>
              <a:rPr lang="da-DK" dirty="0" err="1"/>
              <a:t>threats</a:t>
            </a:r>
            <a:r>
              <a:rPr lang="da-DK" dirty="0"/>
              <a:t> in </a:t>
            </a:r>
            <a:r>
              <a:rPr lang="da-DK" dirty="0" err="1"/>
              <a:t>wireless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. Understand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secure</a:t>
            </a:r>
            <a:r>
              <a:rPr lang="da-DK" dirty="0"/>
              <a:t> </a:t>
            </a:r>
            <a:r>
              <a:rPr lang="da-DK" dirty="0" err="1"/>
              <a:t>wireless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encryption</a:t>
            </a:r>
            <a:r>
              <a:rPr lang="da-DK" dirty="0"/>
              <a:t>, MAC </a:t>
            </a:r>
            <a:r>
              <a:rPr lang="da-DK" dirty="0" err="1"/>
              <a:t>validation</a:t>
            </a:r>
            <a:r>
              <a:rPr lang="da-DK" dirty="0"/>
              <a:t> and </a:t>
            </a:r>
            <a:r>
              <a:rPr lang="da-DK" dirty="0" err="1"/>
              <a:t>authentication</a:t>
            </a:r>
            <a:r>
              <a:rPr lang="da-DK" dirty="0"/>
              <a:t>.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8551134" y="6932264"/>
            <a:ext cx="124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dirty="0" smtClean="0">
                <a:solidFill>
                  <a:srgbClr val="BFBFBF"/>
                </a:solidFill>
              </a:rPr>
              <a:t>Tue Becher</a:t>
            </a:r>
            <a:endParaRPr lang="da-DK" sz="18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Security Audit - Security Space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https://secure1.securityspace.com</a:t>
            </a:r>
          </a:p>
          <a:p>
            <a:pPr lvl="1"/>
            <a:r>
              <a:rPr lang="en-GB" noProof="0" dirty="0" smtClean="0"/>
              <a:t>Click the ”Security Audit” tab</a:t>
            </a:r>
          </a:p>
          <a:p>
            <a:pPr lvl="1"/>
            <a:r>
              <a:rPr lang="en-GB" noProof="0" dirty="0" smtClean="0"/>
              <a:t>Click ”Basic”</a:t>
            </a:r>
          </a:p>
          <a:p>
            <a:pPr lvl="1"/>
            <a:r>
              <a:rPr lang="en-GB" noProof="0" dirty="0" smtClean="0"/>
              <a:t>Register to perform a Basic Security Audit</a:t>
            </a:r>
          </a:p>
          <a:p>
            <a:endParaRPr lang="en-GB" noProof="0" dirty="0" smtClean="0"/>
          </a:p>
          <a:p>
            <a:r>
              <a:rPr lang="en-GB" noProof="0" dirty="0" smtClean="0">
                <a:solidFill>
                  <a:srgbClr val="FF0000"/>
                </a:solidFill>
              </a:rPr>
              <a:t>Only do this on networks that you control!!!</a:t>
            </a:r>
          </a:p>
          <a:p>
            <a:pPr lvl="1"/>
            <a:r>
              <a:rPr lang="en-GB" noProof="0" dirty="0" smtClean="0"/>
              <a:t>scan may trigger intruder alarms on corporate or shared firewalls</a:t>
            </a:r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403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Nessus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Comprehensive vulnerability scanning program</a:t>
            </a:r>
          </a:p>
          <a:p>
            <a:r>
              <a:rPr lang="en-GB" noProof="0" dirty="0" smtClean="0"/>
              <a:t>Free of charge for personal use in a non-enterprise environment  (HomeFeed plug-ins)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Typical operation (config depending)</a:t>
            </a:r>
          </a:p>
          <a:p>
            <a:pPr lvl="1"/>
            <a:r>
              <a:rPr lang="en-GB" noProof="0" dirty="0" smtClean="0"/>
              <a:t>Port scan – locate open ports on target</a:t>
            </a:r>
          </a:p>
          <a:p>
            <a:pPr lvl="1"/>
            <a:r>
              <a:rPr lang="en-GB" noProof="0" dirty="0" smtClean="0"/>
              <a:t>Try various exploits on the open ports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New attack scripts are added daily – update plug-ins before using Nessus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701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Nessus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Disable the option ”Safe checks”</a:t>
            </a:r>
          </a:p>
          <a:p>
            <a:pPr lvl="1"/>
            <a:r>
              <a:rPr lang="en-GB" noProof="0" dirty="0" smtClean="0"/>
              <a:t>Allows for more thorough testing</a:t>
            </a:r>
          </a:p>
          <a:p>
            <a:pPr lvl="1"/>
            <a:r>
              <a:rPr lang="en-GB" noProof="0" dirty="0" smtClean="0"/>
              <a:t>Some of the tests may cause vulnerable services or operating systems to crash</a:t>
            </a:r>
          </a:p>
          <a:p>
            <a:pPr lvl="1"/>
            <a:endParaRPr lang="en-GB" noProof="0" dirty="0" smtClean="0"/>
          </a:p>
          <a:p>
            <a:r>
              <a:rPr lang="en-GB" b="1" noProof="0" dirty="0" smtClean="0"/>
              <a:t>Be careful testing live systems!!!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664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Nessus Scan Report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024" y="1945857"/>
            <a:ext cx="8609832" cy="537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036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Web Application Firewalls – by Thomas Juul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75490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Proxy server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noProof="0" dirty="0" smtClean="0"/>
              <a:t>- a server  that acts as an intermediary for requests</a:t>
            </a:r>
          </a:p>
          <a:p>
            <a:r>
              <a:rPr lang="en-GB" noProof="0" dirty="0" smtClean="0"/>
              <a:t>Caching proxy server</a:t>
            </a:r>
          </a:p>
          <a:p>
            <a:r>
              <a:rPr lang="en-GB" noProof="0" dirty="0" smtClean="0"/>
              <a:t>Content-filtering web proxy</a:t>
            </a:r>
          </a:p>
          <a:p>
            <a:r>
              <a:rPr lang="en-GB" dirty="0" smtClean="0"/>
              <a:t>Anonymizing </a:t>
            </a:r>
            <a:r>
              <a:rPr lang="en-GB" noProof="0" dirty="0" smtClean="0"/>
              <a:t>proxy server</a:t>
            </a:r>
          </a:p>
          <a:p>
            <a:r>
              <a:rPr lang="en-GB" noProof="0" dirty="0" smtClean="0"/>
              <a:t>Hostile proxy – eavesdropping</a:t>
            </a:r>
          </a:p>
          <a:p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97129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Exercise – use a open proxy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Navigate to a webpage with IP based limitation</a:t>
            </a:r>
          </a:p>
          <a:p>
            <a:r>
              <a:rPr lang="en-GB" noProof="0" dirty="0" smtClean="0"/>
              <a:t>Find and use a proxy to access the webpage</a:t>
            </a:r>
          </a:p>
          <a:p>
            <a:pPr lvl="1"/>
            <a:r>
              <a:rPr lang="en-GB" noProof="0" dirty="0" smtClean="0"/>
              <a:t>Was it easy?</a:t>
            </a:r>
          </a:p>
          <a:p>
            <a:pPr lvl="1"/>
            <a:r>
              <a:rPr lang="en-GB" noProof="0" dirty="0" smtClean="0"/>
              <a:t>Discuss the limitations</a:t>
            </a:r>
          </a:p>
          <a:p>
            <a:pPr lvl="1"/>
            <a:r>
              <a:rPr lang="en-GB" noProof="0" dirty="0" smtClean="0"/>
              <a:t>How about security?</a:t>
            </a:r>
          </a:p>
          <a:p>
            <a:pPr lvl="2"/>
            <a:r>
              <a:rPr lang="en-GB" noProof="0" dirty="0" smtClean="0"/>
              <a:t>Be aware – the proxy owner can still sniff out what you are sending.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Proxy example – </a:t>
            </a:r>
            <a:r>
              <a:rPr lang="en-GB" noProof="0" smtClean="0"/>
              <a:t>you find one </a:t>
            </a:r>
            <a:r>
              <a:rPr lang="en-GB" noProof="0" smtClean="0">
                <a:sym typeface="Wingdings" pitchFamily="2" charset="2"/>
              </a:rPr>
              <a:t>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41241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Virtual Private Network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524" y="1970088"/>
            <a:ext cx="3124200" cy="44958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ladsholder til indhold 3"/>
          <p:cNvPicPr>
            <a:picLocks noChangeAspect="1"/>
          </p:cNvPicPr>
          <p:nvPr/>
        </p:nvPicPr>
        <p:blipFill>
          <a:blip r:embed="rId3"/>
          <a:srcRect t="12306" b="12306"/>
          <a:stretch>
            <a:fillRect/>
          </a:stretch>
        </p:blipFill>
        <p:spPr>
          <a:xfrm>
            <a:off x="163302" y="1987018"/>
            <a:ext cx="5924540" cy="3159983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2247115" y="5045415"/>
            <a:ext cx="200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 smtClean="0"/>
              <a:t>Remote </a:t>
            </a:r>
            <a:r>
              <a:rPr lang="da-DK" sz="1400" dirty="0" err="1" smtClean="0"/>
              <a:t>roaming</a:t>
            </a:r>
            <a:r>
              <a:rPr lang="da-DK" sz="1400" dirty="0" smtClean="0"/>
              <a:t> </a:t>
            </a:r>
            <a:r>
              <a:rPr lang="da-DK" sz="1400" dirty="0" err="1" smtClean="0"/>
              <a:t>users</a:t>
            </a:r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305950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Anonymous communication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Anonymizing </a:t>
            </a:r>
            <a:r>
              <a:rPr lang="en-GB" noProof="0" dirty="0" smtClean="0"/>
              <a:t>proxy servers are not safe</a:t>
            </a:r>
          </a:p>
          <a:p>
            <a:r>
              <a:rPr lang="en-GB" noProof="0" dirty="0" smtClean="0"/>
              <a:t>What can we do?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850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Onion routing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Anonymous communication over a computer network</a:t>
            </a:r>
          </a:p>
          <a:p>
            <a:r>
              <a:rPr lang="en-GB" noProof="0" dirty="0" smtClean="0"/>
              <a:t>Routing info is encoded using layers of encryption</a:t>
            </a:r>
          </a:p>
          <a:p>
            <a:r>
              <a:rPr lang="en-GB" noProof="0" dirty="0" smtClean="0"/>
              <a:t>Message travels from</a:t>
            </a:r>
          </a:p>
          <a:p>
            <a:pPr>
              <a:buNone/>
            </a:pPr>
            <a:r>
              <a:rPr lang="en-GB" noProof="0" dirty="0" smtClean="0"/>
              <a:t>	source to destination</a:t>
            </a:r>
          </a:p>
          <a:p>
            <a:pPr>
              <a:buNone/>
            </a:pPr>
            <a:r>
              <a:rPr lang="en-GB" noProof="0" dirty="0" smtClean="0"/>
              <a:t>	via a sequence of proxies,</a:t>
            </a:r>
          </a:p>
          <a:p>
            <a:pPr>
              <a:buNone/>
            </a:pPr>
            <a:r>
              <a:rPr lang="en-GB" noProof="0" dirty="0" smtClean="0"/>
              <a:t>	which re-route messages</a:t>
            </a:r>
          </a:p>
          <a:p>
            <a:pPr>
              <a:buNone/>
            </a:pPr>
            <a:r>
              <a:rPr lang="en-GB" noProof="0" dirty="0" smtClean="0"/>
              <a:t>	in an unpredictable path</a:t>
            </a:r>
          </a:p>
          <a:p>
            <a:endParaRPr lang="en-GB" noProof="0" dirty="0" smtClean="0"/>
          </a:p>
          <a:p>
            <a:endParaRPr lang="en-GB" noProof="0" dirty="0"/>
          </a:p>
        </p:txBody>
      </p:sp>
      <p:pic>
        <p:nvPicPr>
          <p:cNvPr id="82946" name="Picture 2" descr="File:Onion diagram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411" y="3415372"/>
            <a:ext cx="4969669" cy="3266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385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Security </a:t>
            </a:r>
            <a:r>
              <a:rPr lang="da-DK" dirty="0" err="1" smtClean="0"/>
              <a:t>update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879373" y="5468689"/>
            <a:ext cx="8054315" cy="904895"/>
          </a:xfrm>
        </p:spPr>
        <p:txBody>
          <a:bodyPr/>
          <a:lstStyle/>
          <a:p>
            <a:r>
              <a:rPr lang="da-DK" dirty="0"/>
              <a:t>http://</a:t>
            </a:r>
            <a:r>
              <a:rPr lang="da-DK" dirty="0" err="1"/>
              <a:t>watchguardsecuritycenter.com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59" y="1970088"/>
            <a:ext cx="4896544" cy="30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1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– The Onion Router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https://www.torproject.org</a:t>
            </a:r>
            <a:endParaRPr lang="en-GB" noProof="0" dirty="0"/>
          </a:p>
        </p:txBody>
      </p:sp>
      <p:pic>
        <p:nvPicPr>
          <p:cNvPr id="70658" name="Picture 2" descr="al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424" y="2716768"/>
            <a:ext cx="4141391" cy="3249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9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Circuit Setup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(from http://freehaven.net/~arma/wth1.pdf)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031" y="2120312"/>
            <a:ext cx="8557174" cy="47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35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Circuit Setup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(from http://freehaven.net/~arma/wth1.pdf)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436" y="2095786"/>
            <a:ext cx="8190511" cy="481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476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Circuit Setup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(from http://freehaven.net/~arma/wth1.pdf)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9" y="2095786"/>
            <a:ext cx="8229389" cy="478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559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Circuit Setup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(from http://freehaven.net/~arma/wth1.pdf)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75" y="2095786"/>
            <a:ext cx="8204219" cy="481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383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Tor Circuit Setup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(from http://freehaven.net/~arma/wth1.pdf)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77" y="2095787"/>
            <a:ext cx="8203259" cy="481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245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Is onion routing safe?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Sept. 2007 – DEranged Security reveals:</a:t>
            </a:r>
          </a:p>
          <a:p>
            <a:pPr lvl="1"/>
            <a:r>
              <a:rPr lang="en-GB" noProof="0" dirty="0" smtClean="0"/>
              <a:t>Tor exit nodes in 5 different locations in the world</a:t>
            </a:r>
          </a:p>
          <a:p>
            <a:pPr lvl="1"/>
            <a:r>
              <a:rPr lang="en-GB" noProof="0" dirty="0" smtClean="0"/>
              <a:t>Nodes was equipped with packet sniffer</a:t>
            </a:r>
          </a:p>
          <a:p>
            <a:pPr lvl="1"/>
            <a:r>
              <a:rPr lang="en-GB" noProof="0" dirty="0" smtClean="0"/>
              <a:t>Focusing on POP3 and IMAP traffic</a:t>
            </a:r>
          </a:p>
          <a:p>
            <a:pPr lvl="1"/>
            <a:r>
              <a:rPr lang="en-GB" noProof="0" dirty="0" smtClean="0"/>
              <a:t>Keyword and domain filter:</a:t>
            </a:r>
          </a:p>
          <a:p>
            <a:pPr lvl="2"/>
            <a:r>
              <a:rPr lang="en-GB" noProof="0" dirty="0" smtClean="0"/>
              <a:t>Gov, government, embassy, military, war, terrorism, passport, visa,…</a:t>
            </a:r>
          </a:p>
          <a:p>
            <a:pPr lvl="1"/>
            <a:r>
              <a:rPr lang="en-GB" noProof="0" dirty="0" smtClean="0"/>
              <a:t>Revealed passwords to email-accounts to Embassies and Governments around the world.</a:t>
            </a:r>
            <a:endParaRPr lang="en-GB" sz="4300" dirty="0"/>
          </a:p>
          <a:p>
            <a:r>
              <a:rPr lang="en-GB" noProof="0" dirty="0" smtClean="0"/>
              <a:t>Lesson: Only use it for what it’s made for!!!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22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Exercise till next time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Do a vulnerability scanning of your own computers</a:t>
            </a:r>
          </a:p>
          <a:p>
            <a:endParaRPr lang="en-GB" dirty="0"/>
          </a:p>
          <a:p>
            <a:pPr lvl="1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7520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Pen </a:t>
            </a:r>
            <a:r>
              <a:rPr lang="da-DK" dirty="0" err="1" smtClean="0"/>
              <a:t>testing</a:t>
            </a:r>
            <a:r>
              <a:rPr lang="da-DK" dirty="0" smtClean="0"/>
              <a:t> </a:t>
            </a:r>
            <a:r>
              <a:rPr lang="da-DK" dirty="0" err="1" smtClean="0"/>
              <a:t>distrobutions</a:t>
            </a:r>
            <a:r>
              <a:rPr lang="da-DK" dirty="0" smtClean="0"/>
              <a:t> by Jacob </a:t>
            </a:r>
            <a:r>
              <a:rPr lang="da-DK" dirty="0" err="1" smtClean="0"/>
              <a:t>Kostecki</a:t>
            </a:r>
            <a:endParaRPr lang="da-DK" dirty="0" smtClean="0"/>
          </a:p>
          <a:p>
            <a:pPr lvl="1"/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688"/>
            <a:ext cx="8255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Wireless communication</a:t>
            </a:r>
            <a:endParaRPr lang="en-GB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6792" y="4269221"/>
            <a:ext cx="1708336" cy="159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 rot="13064001">
            <a:off x="5526370" y="4300698"/>
            <a:ext cx="518629" cy="473760"/>
            <a:chOff x="1488" y="1488"/>
            <a:chExt cx="244" cy="196"/>
          </a:xfrm>
        </p:grpSpPr>
        <p:sp>
          <p:nvSpPr>
            <p:cNvPr id="7" name="Arc 11"/>
            <p:cNvSpPr>
              <a:spLocks/>
            </p:cNvSpPr>
            <p:nvPr/>
          </p:nvSpPr>
          <p:spPr bwMode="auto">
            <a:xfrm>
              <a:off x="1488" y="1584"/>
              <a:ext cx="9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Arc 12"/>
            <p:cNvSpPr>
              <a:spLocks/>
            </p:cNvSpPr>
            <p:nvPr/>
          </p:nvSpPr>
          <p:spPr bwMode="auto">
            <a:xfrm>
              <a:off x="1536" y="1488"/>
              <a:ext cx="196" cy="1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2" name="Picture 25" descr="C:\Documents and Settings\daw\My Documents\Talks\FCC02\talks\fcc02\laptop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2997" y="5278316"/>
            <a:ext cx="1490901" cy="1291978"/>
          </a:xfrm>
          <a:prstGeom prst="rect">
            <a:avLst/>
          </a:prstGeom>
          <a:noFill/>
        </p:spPr>
      </p:pic>
      <p:grpSp>
        <p:nvGrpSpPr>
          <p:cNvPr id="9" name="Group 10"/>
          <p:cNvGrpSpPr>
            <a:grpSpLocks/>
          </p:cNvGrpSpPr>
          <p:nvPr/>
        </p:nvGrpSpPr>
        <p:grpSpPr bwMode="auto">
          <a:xfrm rot="11674595" flipH="1" flipV="1">
            <a:off x="3004823" y="5402894"/>
            <a:ext cx="435371" cy="485390"/>
            <a:chOff x="1488" y="1488"/>
            <a:chExt cx="244" cy="196"/>
          </a:xfrm>
        </p:grpSpPr>
        <p:sp>
          <p:nvSpPr>
            <p:cNvPr id="10" name="Arc 11"/>
            <p:cNvSpPr>
              <a:spLocks/>
            </p:cNvSpPr>
            <p:nvPr/>
          </p:nvSpPr>
          <p:spPr bwMode="auto">
            <a:xfrm>
              <a:off x="1488" y="1584"/>
              <a:ext cx="9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" name="Arc 12"/>
            <p:cNvSpPr>
              <a:spLocks/>
            </p:cNvSpPr>
            <p:nvPr/>
          </p:nvSpPr>
          <p:spPr bwMode="auto">
            <a:xfrm>
              <a:off x="1536" y="1488"/>
              <a:ext cx="196" cy="1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3" name="Picture 25" descr="C:\Documents and Settings\daw\My Documents\Talks\FCC02\talks\fcc02\laptop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8301" y="2949636"/>
            <a:ext cx="1490901" cy="1291978"/>
          </a:xfrm>
          <a:prstGeom prst="rect">
            <a:avLst/>
          </a:prstGeom>
          <a:noFill/>
        </p:spPr>
      </p:pic>
      <p:grpSp>
        <p:nvGrpSpPr>
          <p:cNvPr id="14" name="Group 10"/>
          <p:cNvGrpSpPr>
            <a:grpSpLocks/>
          </p:cNvGrpSpPr>
          <p:nvPr/>
        </p:nvGrpSpPr>
        <p:grpSpPr bwMode="auto">
          <a:xfrm rot="14139960" flipH="1" flipV="1">
            <a:off x="3295544" y="3428241"/>
            <a:ext cx="502301" cy="536006"/>
            <a:chOff x="1488" y="1488"/>
            <a:chExt cx="244" cy="196"/>
          </a:xfrm>
        </p:grpSpPr>
        <p:sp>
          <p:nvSpPr>
            <p:cNvPr id="15" name="Arc 11"/>
            <p:cNvSpPr>
              <a:spLocks/>
            </p:cNvSpPr>
            <p:nvPr/>
          </p:nvSpPr>
          <p:spPr bwMode="auto">
            <a:xfrm>
              <a:off x="1488" y="1584"/>
              <a:ext cx="9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Arc 12"/>
            <p:cNvSpPr>
              <a:spLocks/>
            </p:cNvSpPr>
            <p:nvPr/>
          </p:nvSpPr>
          <p:spPr bwMode="auto">
            <a:xfrm>
              <a:off x="1536" y="1488"/>
              <a:ext cx="196" cy="1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640120" y="2328654"/>
            <a:ext cx="6724599" cy="1622820"/>
          </a:xfrm>
        </p:spPr>
        <p:txBody>
          <a:bodyPr/>
          <a:lstStyle/>
          <a:p>
            <a:pPr>
              <a:buNone/>
            </a:pPr>
            <a:r>
              <a:rPr lang="da-DK" dirty="0" smtClean="0"/>
              <a:t>A false </a:t>
            </a:r>
            <a:r>
              <a:rPr lang="da-DK" dirty="0" err="1" smtClean="0"/>
              <a:t>sense</a:t>
            </a:r>
            <a:r>
              <a:rPr lang="da-DK" dirty="0" smtClean="0"/>
              <a:t> of </a:t>
            </a:r>
            <a:r>
              <a:rPr lang="da-DK" dirty="0" err="1" smtClean="0"/>
              <a:t>security</a:t>
            </a:r>
            <a:r>
              <a:rPr lang="da-DK" dirty="0" smtClean="0"/>
              <a:t> is </a:t>
            </a:r>
            <a:r>
              <a:rPr lang="da-DK" b="1" dirty="0" err="1" smtClean="0"/>
              <a:t>worse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a </a:t>
            </a:r>
          </a:p>
          <a:p>
            <a:pPr>
              <a:buNone/>
            </a:pPr>
            <a:r>
              <a:rPr lang="da-DK" dirty="0" smtClean="0"/>
              <a:t>                            true </a:t>
            </a:r>
            <a:r>
              <a:rPr lang="da-DK" dirty="0" err="1" smtClean="0"/>
              <a:t>sense</a:t>
            </a:r>
            <a:r>
              <a:rPr lang="da-DK" dirty="0" smtClean="0"/>
              <a:t> of </a:t>
            </a:r>
            <a:r>
              <a:rPr lang="da-DK" dirty="0" err="1" smtClean="0"/>
              <a:t>insecurity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8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Security Tools – Network monitor 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Network monitor  aka. </a:t>
            </a:r>
          </a:p>
          <a:p>
            <a:pPr lvl="1"/>
            <a:r>
              <a:rPr lang="en-GB" noProof="0" dirty="0" smtClean="0"/>
              <a:t>Network analyzer</a:t>
            </a:r>
          </a:p>
          <a:p>
            <a:pPr lvl="1"/>
            <a:r>
              <a:rPr lang="en-GB" noProof="0" dirty="0" smtClean="0"/>
              <a:t>Packet sniffer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Used to monitor and troubleshoot network traffic</a:t>
            </a:r>
          </a:p>
          <a:p>
            <a:pPr lvl="1"/>
            <a:r>
              <a:rPr lang="en-GB" noProof="0" dirty="0" smtClean="0"/>
              <a:t>Capture packets that pass through a network interface.</a:t>
            </a:r>
          </a:p>
          <a:p>
            <a:pPr lvl="1"/>
            <a:r>
              <a:rPr lang="en-GB" noProof="0" dirty="0" smtClean="0"/>
              <a:t>Normal operation only captures packets with destination matching the machine in question</a:t>
            </a:r>
          </a:p>
          <a:p>
            <a:pPr lvl="1"/>
            <a:r>
              <a:rPr lang="en-GB" noProof="0" dirty="0" smtClean="0"/>
              <a:t>Promiscuous mode enables capturing ALL packets passing the network node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99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9131799" cy="4769104"/>
          </a:xfrm>
        </p:spPr>
        <p:txBody>
          <a:bodyPr/>
          <a:lstStyle/>
          <a:p>
            <a:r>
              <a:rPr lang="en-GB" dirty="0" smtClean="0"/>
              <a:t>1888: Heinrich </a:t>
            </a:r>
            <a:r>
              <a:rPr lang="en-GB" dirty="0" err="1" smtClean="0"/>
              <a:t>Herz</a:t>
            </a:r>
            <a:r>
              <a:rPr lang="en-GB" dirty="0" smtClean="0"/>
              <a:t> produced the first radio waves</a:t>
            </a:r>
          </a:p>
          <a:p>
            <a:r>
              <a:rPr lang="da-DK" dirty="0" smtClean="0"/>
              <a:t>1899: </a:t>
            </a:r>
            <a:r>
              <a:rPr lang="da-DK" dirty="0" err="1" smtClean="0"/>
              <a:t>Marconi</a:t>
            </a:r>
            <a:r>
              <a:rPr lang="da-DK" dirty="0" smtClean="0"/>
              <a:t> sent a signal </a:t>
            </a:r>
            <a:r>
              <a:rPr lang="da-DK" dirty="0" err="1" smtClean="0"/>
              <a:t>across</a:t>
            </a:r>
            <a:r>
              <a:rPr lang="da-DK" dirty="0" smtClean="0"/>
              <a:t> the </a:t>
            </a:r>
            <a:r>
              <a:rPr lang="da-DK" dirty="0" err="1" smtClean="0"/>
              <a:t>english</a:t>
            </a:r>
            <a:r>
              <a:rPr lang="da-DK" dirty="0" smtClean="0"/>
              <a:t> </a:t>
            </a:r>
            <a:r>
              <a:rPr lang="da-DK" dirty="0" err="1" smtClean="0"/>
              <a:t>channel</a:t>
            </a:r>
            <a:endParaRPr lang="da-DK" dirty="0" smtClean="0"/>
          </a:p>
          <a:p>
            <a:r>
              <a:rPr lang="en-GB" dirty="0" smtClean="0"/>
              <a:t>WW2: US Army used radio signals for data transmission</a:t>
            </a:r>
          </a:p>
          <a:p>
            <a:r>
              <a:rPr lang="da-DK" dirty="0" smtClean="0"/>
              <a:t>1970: Norman </a:t>
            </a:r>
            <a:r>
              <a:rPr lang="da-DK" dirty="0" err="1" smtClean="0"/>
              <a:t>Abramson</a:t>
            </a:r>
            <a:r>
              <a:rPr lang="da-DK" dirty="0" smtClean="0"/>
              <a:t>, </a:t>
            </a:r>
            <a:r>
              <a:rPr lang="da-DK" dirty="0" err="1" smtClean="0"/>
              <a:t>University</a:t>
            </a:r>
            <a:r>
              <a:rPr lang="da-DK" dirty="0" smtClean="0"/>
              <a:t> of Hawaii </a:t>
            </a:r>
            <a:r>
              <a:rPr lang="da-DK" dirty="0" err="1" smtClean="0"/>
              <a:t>created</a:t>
            </a:r>
            <a:r>
              <a:rPr lang="da-DK" dirty="0" smtClean="0"/>
              <a:t> </a:t>
            </a:r>
            <a:r>
              <a:rPr lang="da-DK" dirty="0" err="1" smtClean="0"/>
              <a:t>ALOHnet</a:t>
            </a:r>
            <a:r>
              <a:rPr lang="da-DK" dirty="0" smtClean="0"/>
              <a:t> – </a:t>
            </a:r>
            <a:r>
              <a:rPr lang="da-DK" dirty="0" err="1" smtClean="0"/>
              <a:t>first</a:t>
            </a:r>
            <a:r>
              <a:rPr lang="da-DK" dirty="0" smtClean="0"/>
              <a:t> </a:t>
            </a:r>
            <a:r>
              <a:rPr lang="da-DK" dirty="0" err="1" smtClean="0"/>
              <a:t>packet</a:t>
            </a:r>
            <a:r>
              <a:rPr lang="da-DK" dirty="0" smtClean="0"/>
              <a:t> </a:t>
            </a:r>
            <a:r>
              <a:rPr lang="da-DK" dirty="0" err="1" smtClean="0"/>
              <a:t>based</a:t>
            </a:r>
            <a:r>
              <a:rPr lang="da-DK" dirty="0" smtClean="0"/>
              <a:t> radio </a:t>
            </a:r>
            <a:r>
              <a:rPr lang="da-DK" dirty="0" err="1" smtClean="0"/>
              <a:t>com</a:t>
            </a:r>
            <a:r>
              <a:rPr lang="da-DK" dirty="0" smtClean="0"/>
              <a:t>. Network</a:t>
            </a:r>
          </a:p>
          <a:p>
            <a:r>
              <a:rPr lang="en-GB" dirty="0" smtClean="0"/>
              <a:t>1990, the 802.11 Working Group was established</a:t>
            </a:r>
            <a:endParaRPr lang="da-DK" dirty="0" smtClean="0"/>
          </a:p>
          <a:p>
            <a:r>
              <a:rPr lang="en-GB" dirty="0" smtClean="0"/>
              <a:t>1997, IEEE 802.11 was accepted as the standard data communication format for wireless 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1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IEEE 802.11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Designed</a:t>
            </a:r>
            <a:r>
              <a:rPr lang="da-DK" dirty="0" smtClean="0"/>
              <a:t> to </a:t>
            </a:r>
            <a:r>
              <a:rPr lang="da-DK" dirty="0" err="1" smtClean="0"/>
              <a:t>integrate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</a:t>
            </a:r>
            <a:r>
              <a:rPr lang="da-DK" dirty="0" err="1" smtClean="0"/>
              <a:t>wired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endParaRPr lang="da-DK" dirty="0" smtClean="0"/>
          </a:p>
          <a:p>
            <a:r>
              <a:rPr lang="da-DK" dirty="0" err="1" smtClean="0"/>
              <a:t>Each</a:t>
            </a:r>
            <a:r>
              <a:rPr lang="da-DK" dirty="0" smtClean="0"/>
              <a:t> </a:t>
            </a:r>
            <a:r>
              <a:rPr lang="da-DK" dirty="0" err="1" smtClean="0"/>
              <a:t>device</a:t>
            </a:r>
            <a:r>
              <a:rPr lang="da-DK" dirty="0" smtClean="0"/>
              <a:t> has a </a:t>
            </a:r>
            <a:r>
              <a:rPr lang="da-DK" dirty="0" err="1" smtClean="0"/>
              <a:t>unique</a:t>
            </a:r>
            <a:r>
              <a:rPr lang="da-DK" dirty="0" smtClean="0"/>
              <a:t> MAC </a:t>
            </a:r>
            <a:r>
              <a:rPr lang="da-DK" dirty="0" err="1" smtClean="0"/>
              <a:t>address</a:t>
            </a:r>
            <a:endParaRPr lang="da-DK" dirty="0" smtClean="0"/>
          </a:p>
          <a:p>
            <a:pPr>
              <a:buNone/>
            </a:pPr>
            <a:r>
              <a:rPr lang="da-DK" dirty="0" smtClean="0"/>
              <a:t>	- same as the </a:t>
            </a:r>
            <a:r>
              <a:rPr lang="da-DK" dirty="0" err="1" smtClean="0"/>
              <a:t>wired</a:t>
            </a:r>
            <a:r>
              <a:rPr lang="da-DK" dirty="0" smtClean="0"/>
              <a:t> </a:t>
            </a:r>
            <a:r>
              <a:rPr lang="da-DK" dirty="0" err="1" smtClean="0"/>
              <a:t>ethernet</a:t>
            </a:r>
            <a:endParaRPr lang="da-DK" dirty="0" smtClean="0"/>
          </a:p>
          <a:p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1422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Communication</a:t>
            </a:r>
            <a:r>
              <a:rPr lang="da-DK" dirty="0" smtClean="0"/>
              <a:t> modes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Ad-Hoc</a:t>
            </a:r>
            <a:endParaRPr lang="da-DK" dirty="0" smtClean="0"/>
          </a:p>
          <a:p>
            <a:pPr lvl="1"/>
            <a:r>
              <a:rPr lang="da-DK" dirty="0" smtClean="0"/>
              <a:t>Wireless </a:t>
            </a:r>
            <a:r>
              <a:rPr lang="da-DK" dirty="0" err="1" smtClean="0"/>
              <a:t>communication</a:t>
            </a:r>
            <a:r>
              <a:rPr lang="da-DK" dirty="0" smtClean="0"/>
              <a:t> </a:t>
            </a:r>
            <a:r>
              <a:rPr lang="da-DK" dirty="0" err="1" smtClean="0"/>
              <a:t>without</a:t>
            </a:r>
            <a:r>
              <a:rPr lang="da-DK" dirty="0" smtClean="0"/>
              <a:t> AP</a:t>
            </a:r>
          </a:p>
          <a:p>
            <a:pPr lvl="1"/>
            <a:r>
              <a:rPr lang="da-DK" dirty="0" err="1" smtClean="0"/>
              <a:t>Direct</a:t>
            </a:r>
            <a:r>
              <a:rPr lang="da-DK" dirty="0" smtClean="0"/>
              <a:t> </a:t>
            </a:r>
            <a:r>
              <a:rPr lang="da-DK" dirty="0" err="1" smtClean="0"/>
              <a:t>connection</a:t>
            </a:r>
            <a:r>
              <a:rPr lang="da-DK" dirty="0" smtClean="0"/>
              <a:t> from </a:t>
            </a:r>
            <a:r>
              <a:rPr lang="da-DK" dirty="0" err="1" smtClean="0"/>
              <a:t>outside</a:t>
            </a:r>
            <a:r>
              <a:rPr lang="da-DK" dirty="0" smtClean="0"/>
              <a:t> </a:t>
            </a:r>
            <a:r>
              <a:rPr lang="da-DK" dirty="0" err="1" smtClean="0"/>
              <a:t>attacker</a:t>
            </a:r>
            <a:r>
              <a:rPr lang="da-DK" dirty="0" smtClean="0"/>
              <a:t> to </a:t>
            </a:r>
            <a:r>
              <a:rPr lang="da-DK" dirty="0" err="1" smtClean="0"/>
              <a:t>laptop</a:t>
            </a:r>
            <a:r>
              <a:rPr lang="da-DK" dirty="0" smtClean="0"/>
              <a:t> </a:t>
            </a:r>
            <a:r>
              <a:rPr lang="da-DK" dirty="0" err="1" smtClean="0"/>
              <a:t>on</a:t>
            </a:r>
            <a:r>
              <a:rPr lang="da-DK" dirty="0" smtClean="0"/>
              <a:t> a </a:t>
            </a:r>
            <a:r>
              <a:rPr lang="da-DK" dirty="0" err="1" smtClean="0"/>
              <a:t>secure</a:t>
            </a:r>
            <a:r>
              <a:rPr lang="da-DK" dirty="0" smtClean="0"/>
              <a:t> </a:t>
            </a:r>
            <a:r>
              <a:rPr lang="da-DK" dirty="0" err="1" smtClean="0"/>
              <a:t>network</a:t>
            </a:r>
            <a:endParaRPr lang="da-DK" dirty="0" smtClean="0"/>
          </a:p>
          <a:p>
            <a:pPr lvl="2"/>
            <a:r>
              <a:rPr lang="da-DK" dirty="0" smtClean="0"/>
              <a:t>Bridge to </a:t>
            </a:r>
            <a:r>
              <a:rPr lang="da-DK" dirty="0" err="1" smtClean="0"/>
              <a:t>secure</a:t>
            </a:r>
            <a:r>
              <a:rPr lang="da-DK" dirty="0" smtClean="0"/>
              <a:t> LAN</a:t>
            </a:r>
          </a:p>
          <a:p>
            <a:r>
              <a:rPr lang="da-DK" dirty="0" err="1" smtClean="0"/>
              <a:t>Infrastructure</a:t>
            </a:r>
            <a:endParaRPr lang="da-DK" dirty="0" smtClean="0"/>
          </a:p>
          <a:p>
            <a:pPr lvl="1"/>
            <a:r>
              <a:rPr lang="da-DK" dirty="0" smtClean="0"/>
              <a:t>All </a:t>
            </a:r>
            <a:r>
              <a:rPr lang="da-DK" dirty="0" err="1" smtClean="0"/>
              <a:t>clients</a:t>
            </a:r>
            <a:r>
              <a:rPr lang="da-DK" dirty="0" smtClean="0"/>
              <a:t> </a:t>
            </a:r>
            <a:r>
              <a:rPr lang="da-DK" dirty="0" err="1" smtClean="0"/>
              <a:t>associate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an AP</a:t>
            </a:r>
          </a:p>
          <a:p>
            <a:pPr lvl="1"/>
            <a:r>
              <a:rPr lang="da-DK" dirty="0" smtClean="0"/>
              <a:t>All </a:t>
            </a:r>
            <a:r>
              <a:rPr lang="da-DK" dirty="0" err="1" smtClean="0"/>
              <a:t>communication</a:t>
            </a:r>
            <a:r>
              <a:rPr lang="da-DK" dirty="0" smtClean="0"/>
              <a:t> </a:t>
            </a:r>
            <a:r>
              <a:rPr lang="da-DK" dirty="0" err="1" smtClean="0"/>
              <a:t>goes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the 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2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Threats in the Medium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Wireless networking is radio communications</a:t>
            </a:r>
          </a:p>
          <a:p>
            <a:pPr lvl="1"/>
            <a:r>
              <a:rPr lang="en-US" sz="2400" dirty="0"/>
              <a:t>Anybody within range can eavesdrop or inject traffic</a:t>
            </a:r>
          </a:p>
          <a:p>
            <a:pPr lvl="1"/>
            <a:r>
              <a:rPr lang="en-US" sz="2400" dirty="0"/>
              <a:t>No way to tell if someone is passively listening to your traffic</a:t>
            </a:r>
          </a:p>
          <a:p>
            <a:pPr lvl="1"/>
            <a:r>
              <a:rPr lang="en-US" sz="2400" dirty="0"/>
              <a:t>Encryption is needed to secure communication</a:t>
            </a:r>
          </a:p>
          <a:p>
            <a:endParaRPr lang="en-US" dirty="0" smtClean="0"/>
          </a:p>
          <a:p>
            <a:endParaRPr lang="en-US" sz="2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07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Attack</a:t>
            </a:r>
            <a:r>
              <a:rPr lang="da-DK" dirty="0" smtClean="0"/>
              <a:t>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Passive</a:t>
            </a:r>
          </a:p>
          <a:p>
            <a:pPr lvl="1"/>
            <a:r>
              <a:rPr lang="da-DK" dirty="0" err="1" smtClean="0"/>
              <a:t>Eavesdropping</a:t>
            </a:r>
            <a:endParaRPr lang="da-DK" dirty="0" smtClean="0"/>
          </a:p>
          <a:p>
            <a:pPr lvl="1"/>
            <a:r>
              <a:rPr lang="da-DK" dirty="0" err="1" smtClean="0"/>
              <a:t>Traffic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 smtClean="0"/>
          </a:p>
          <a:p>
            <a:r>
              <a:rPr lang="da-DK" dirty="0" err="1" smtClean="0"/>
              <a:t>Active</a:t>
            </a:r>
            <a:endParaRPr lang="da-DK" dirty="0" smtClean="0"/>
          </a:p>
          <a:p>
            <a:pPr lvl="1"/>
            <a:r>
              <a:rPr lang="da-DK" dirty="0" err="1" smtClean="0"/>
              <a:t>DoS</a:t>
            </a:r>
            <a:endParaRPr lang="da-DK" dirty="0" smtClean="0"/>
          </a:p>
          <a:p>
            <a:pPr lvl="1"/>
            <a:r>
              <a:rPr lang="da-DK" dirty="0" err="1" smtClean="0"/>
              <a:t>Modification</a:t>
            </a:r>
            <a:r>
              <a:rPr lang="da-DK" dirty="0" smtClean="0"/>
              <a:t> of </a:t>
            </a:r>
            <a:r>
              <a:rPr lang="da-DK" dirty="0" err="1" smtClean="0"/>
              <a:t>message</a:t>
            </a:r>
            <a:endParaRPr lang="da-DK" dirty="0" smtClean="0"/>
          </a:p>
          <a:p>
            <a:pPr lvl="1"/>
            <a:r>
              <a:rPr lang="da-DK" dirty="0" err="1" smtClean="0"/>
              <a:t>Masquerading</a:t>
            </a:r>
            <a:endParaRPr lang="da-DK" dirty="0" smtClean="0"/>
          </a:p>
          <a:p>
            <a:pPr lvl="1"/>
            <a:r>
              <a:rPr lang="da-DK" dirty="0" err="1" smtClean="0"/>
              <a:t>Replay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76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5501" y="2406277"/>
            <a:ext cx="5357962" cy="434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Wireless </a:t>
            </a:r>
            <a:r>
              <a:rPr lang="da-DK" dirty="0" err="1" smtClean="0"/>
              <a:t>expand</a:t>
            </a:r>
            <a:r>
              <a:rPr lang="da-DK" dirty="0" smtClean="0"/>
              <a:t> the </a:t>
            </a:r>
            <a:r>
              <a:rPr lang="da-DK" dirty="0" err="1" smtClean="0"/>
              <a:t>perimiter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Signals </a:t>
            </a:r>
            <a:r>
              <a:rPr lang="da-DK" dirty="0" err="1" smtClean="0"/>
              <a:t>outside</a:t>
            </a:r>
            <a:r>
              <a:rPr lang="da-DK" dirty="0" smtClean="0"/>
              <a:t> the </a:t>
            </a:r>
            <a:r>
              <a:rPr lang="da-DK" dirty="0" err="1" smtClean="0"/>
              <a:t>building</a:t>
            </a:r>
            <a:endParaRPr lang="da-DK" dirty="0" smtClean="0"/>
          </a:p>
          <a:p>
            <a:r>
              <a:rPr lang="da-DK" dirty="0" err="1" smtClean="0"/>
              <a:t>Wired</a:t>
            </a:r>
            <a:r>
              <a:rPr lang="da-DK" dirty="0" smtClean="0"/>
              <a:t> </a:t>
            </a:r>
            <a:r>
              <a:rPr lang="da-DK" dirty="0" err="1" smtClean="0"/>
              <a:t>firewalls</a:t>
            </a:r>
            <a:endParaRPr lang="da-DK" dirty="0" smtClean="0"/>
          </a:p>
          <a:p>
            <a:pPr>
              <a:buNone/>
            </a:pPr>
            <a:r>
              <a:rPr lang="da-DK" dirty="0" smtClean="0"/>
              <a:t>	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ineffective</a:t>
            </a:r>
            <a:r>
              <a:rPr lang="da-DK" dirty="0" smtClean="0"/>
              <a:t> </a:t>
            </a:r>
          </a:p>
          <a:p>
            <a:pPr>
              <a:buNone/>
            </a:pPr>
            <a:r>
              <a:rPr lang="da-DK" dirty="0" smtClean="0"/>
              <a:t>	</a:t>
            </a:r>
            <a:r>
              <a:rPr lang="da-DK" dirty="0" err="1" smtClean="0"/>
              <a:t>against</a:t>
            </a:r>
            <a:r>
              <a:rPr lang="da-DK" dirty="0" smtClean="0"/>
              <a:t> </a:t>
            </a:r>
            <a:r>
              <a:rPr lang="da-DK" dirty="0" err="1" smtClean="0"/>
              <a:t>WiFi</a:t>
            </a:r>
            <a:r>
              <a:rPr lang="da-DK" dirty="0" smtClean="0"/>
              <a:t> </a:t>
            </a:r>
            <a:r>
              <a:rPr lang="da-DK" dirty="0" err="1" smtClean="0"/>
              <a:t>threats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30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Rogue access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Placed</a:t>
            </a:r>
            <a:r>
              <a:rPr lang="da-DK" dirty="0" smtClean="0"/>
              <a:t> </a:t>
            </a:r>
            <a:r>
              <a:rPr lang="da-DK" dirty="0" err="1" smtClean="0"/>
              <a:t>inside</a:t>
            </a:r>
            <a:r>
              <a:rPr lang="da-DK" dirty="0" smtClean="0"/>
              <a:t> the </a:t>
            </a:r>
            <a:r>
              <a:rPr lang="da-DK" dirty="0" err="1" smtClean="0"/>
              <a:t>security</a:t>
            </a:r>
            <a:r>
              <a:rPr lang="da-DK" dirty="0" smtClean="0"/>
              <a:t> perimeter</a:t>
            </a:r>
          </a:p>
          <a:p>
            <a:pPr lvl="1"/>
            <a:r>
              <a:rPr lang="da-DK" dirty="0" err="1" smtClean="0"/>
              <a:t>Allow</a:t>
            </a:r>
            <a:r>
              <a:rPr lang="da-DK" dirty="0" smtClean="0"/>
              <a:t> </a:t>
            </a:r>
            <a:r>
              <a:rPr lang="da-DK" dirty="0" err="1" smtClean="0"/>
              <a:t>unauthorised</a:t>
            </a:r>
            <a:r>
              <a:rPr lang="da-DK" dirty="0" smtClean="0"/>
              <a:t> </a:t>
            </a:r>
            <a:r>
              <a:rPr lang="da-DK" dirty="0" err="1" smtClean="0"/>
              <a:t>access</a:t>
            </a:r>
            <a:r>
              <a:rPr lang="da-DK" dirty="0" smtClean="0"/>
              <a:t> to the LAN</a:t>
            </a:r>
          </a:p>
          <a:p>
            <a:pPr lvl="1">
              <a:buNone/>
            </a:pPr>
            <a:r>
              <a:rPr lang="da-DK" dirty="0" smtClean="0"/>
              <a:t>   - </a:t>
            </a:r>
            <a:r>
              <a:rPr lang="da-DK" dirty="0" err="1" smtClean="0"/>
              <a:t>like</a:t>
            </a:r>
            <a:r>
              <a:rPr lang="da-DK" dirty="0" smtClean="0"/>
              <a:t> </a:t>
            </a:r>
            <a:r>
              <a:rPr lang="da-DK" dirty="0" err="1" smtClean="0"/>
              <a:t>hanging</a:t>
            </a:r>
            <a:r>
              <a:rPr lang="da-DK" dirty="0" smtClean="0"/>
              <a:t> a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cable</a:t>
            </a:r>
            <a:r>
              <a:rPr lang="da-DK" dirty="0" smtClean="0"/>
              <a:t> out of the </a:t>
            </a:r>
            <a:r>
              <a:rPr lang="da-DK" dirty="0" err="1" smtClean="0"/>
              <a:t>window</a:t>
            </a:r>
            <a:endParaRPr lang="da-DK" dirty="0" smtClean="0"/>
          </a:p>
          <a:p>
            <a:pPr lvl="1"/>
            <a:r>
              <a:rPr lang="da-DK" dirty="0" err="1" smtClean="0"/>
              <a:t>Malicious</a:t>
            </a:r>
            <a:r>
              <a:rPr lang="da-DK" dirty="0" smtClean="0"/>
              <a:t> </a:t>
            </a:r>
            <a:r>
              <a:rPr lang="da-DK" dirty="0" err="1" smtClean="0"/>
              <a:t>intent</a:t>
            </a:r>
            <a:r>
              <a:rPr lang="da-DK" dirty="0" smtClean="0"/>
              <a:t> </a:t>
            </a:r>
            <a:r>
              <a:rPr lang="da-DK" dirty="0" err="1" smtClean="0"/>
              <a:t>or</a:t>
            </a:r>
            <a:r>
              <a:rPr lang="da-DK" dirty="0" smtClean="0"/>
              <a:t> ignorant </a:t>
            </a:r>
            <a:r>
              <a:rPr lang="da-DK" dirty="0" err="1" smtClean="0"/>
              <a:t>employee</a:t>
            </a:r>
            <a:endParaRPr lang="da-DK" dirty="0" smtClean="0"/>
          </a:p>
          <a:p>
            <a:r>
              <a:rPr lang="da-DK" dirty="0" err="1" smtClean="0"/>
              <a:t>Placed</a:t>
            </a:r>
            <a:r>
              <a:rPr lang="da-DK" dirty="0" smtClean="0"/>
              <a:t> </a:t>
            </a:r>
            <a:r>
              <a:rPr lang="da-DK" dirty="0" err="1" smtClean="0"/>
              <a:t>outside</a:t>
            </a:r>
            <a:r>
              <a:rPr lang="da-DK" dirty="0" smtClean="0"/>
              <a:t> the </a:t>
            </a:r>
            <a:r>
              <a:rPr lang="da-DK" dirty="0" err="1" smtClean="0"/>
              <a:t>security</a:t>
            </a:r>
            <a:r>
              <a:rPr lang="da-DK" dirty="0" smtClean="0"/>
              <a:t> perimeter</a:t>
            </a:r>
          </a:p>
          <a:p>
            <a:pPr lvl="1"/>
            <a:r>
              <a:rPr lang="da-DK" dirty="0" err="1" smtClean="0"/>
              <a:t>Emplyees</a:t>
            </a:r>
            <a:r>
              <a:rPr lang="da-DK" dirty="0" smtClean="0"/>
              <a:t> </a:t>
            </a:r>
            <a:r>
              <a:rPr lang="da-DK" dirty="0" err="1" smtClean="0"/>
              <a:t>could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tempted</a:t>
            </a:r>
            <a:r>
              <a:rPr lang="da-DK" dirty="0" smtClean="0"/>
              <a:t> to </a:t>
            </a:r>
            <a:r>
              <a:rPr lang="da-DK" dirty="0" err="1" smtClean="0"/>
              <a:t>circumvent</a:t>
            </a:r>
            <a:r>
              <a:rPr lang="da-DK" dirty="0" smtClean="0"/>
              <a:t> </a:t>
            </a:r>
            <a:r>
              <a:rPr lang="da-DK" dirty="0" err="1" smtClean="0"/>
              <a:t>security</a:t>
            </a:r>
            <a:r>
              <a:rPr lang="da-DK" dirty="0" smtClean="0"/>
              <a:t> </a:t>
            </a:r>
            <a:r>
              <a:rPr lang="da-DK" dirty="0" err="1" smtClean="0"/>
              <a:t>meassures</a:t>
            </a:r>
            <a:endParaRPr lang="da-DK" dirty="0" smtClean="0"/>
          </a:p>
          <a:p>
            <a:pPr lvl="1"/>
            <a:r>
              <a:rPr lang="da-DK" dirty="0" err="1" smtClean="0"/>
              <a:t>Could</a:t>
            </a:r>
            <a:r>
              <a:rPr lang="da-DK" dirty="0" smtClean="0"/>
              <a:t> </a:t>
            </a:r>
            <a:r>
              <a:rPr lang="da-DK" dirty="0" err="1" smtClean="0"/>
              <a:t>allow</a:t>
            </a:r>
            <a:r>
              <a:rPr lang="da-DK" dirty="0" smtClean="0"/>
              <a:t> an </a:t>
            </a:r>
            <a:r>
              <a:rPr lang="da-DK" dirty="0" err="1" smtClean="0"/>
              <a:t>attacker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a </a:t>
            </a:r>
            <a:r>
              <a:rPr lang="da-DK" dirty="0" err="1" smtClean="0"/>
              <a:t>victim</a:t>
            </a:r>
            <a:r>
              <a:rPr lang="da-DK" dirty="0" smtClean="0"/>
              <a:t> as a bridge to the </a:t>
            </a:r>
            <a:r>
              <a:rPr lang="da-DK" dirty="0" err="1" smtClean="0"/>
              <a:t>secure</a:t>
            </a:r>
            <a:r>
              <a:rPr lang="da-DK" dirty="0" smtClean="0"/>
              <a:t> LAN </a:t>
            </a:r>
          </a:p>
        </p:txBody>
      </p:sp>
    </p:spTree>
    <p:extLst>
      <p:ext uri="{BB962C8B-B14F-4D97-AF65-F5344CB8AC3E}">
        <p14:creationId xmlns:p14="http://schemas.microsoft.com/office/powerpoint/2010/main" val="27484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802.11b </a:t>
            </a:r>
            <a:r>
              <a:rPr lang="da-DK" dirty="0" err="1" smtClean="0"/>
              <a:t>Security</a:t>
            </a:r>
            <a:r>
              <a:rPr lang="da-DK" dirty="0" smtClean="0"/>
              <a:t>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Service Set </a:t>
            </a:r>
            <a:r>
              <a:rPr lang="da-DK" dirty="0" err="1" smtClean="0"/>
              <a:t>Identifier</a:t>
            </a:r>
            <a:r>
              <a:rPr lang="da-DK" dirty="0" smtClean="0"/>
              <a:t> (SSID)</a:t>
            </a:r>
          </a:p>
          <a:p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tell</a:t>
            </a:r>
            <a:r>
              <a:rPr lang="da-DK" dirty="0" smtClean="0"/>
              <a:t> </a:t>
            </a:r>
            <a:r>
              <a:rPr lang="da-DK" dirty="0" err="1" smtClean="0"/>
              <a:t>one</a:t>
            </a:r>
            <a:r>
              <a:rPr lang="da-DK" dirty="0" smtClean="0"/>
              <a:t> AP from </a:t>
            </a:r>
            <a:r>
              <a:rPr lang="da-DK" dirty="0" err="1" smtClean="0"/>
              <a:t>another</a:t>
            </a:r>
            <a:endParaRPr lang="da-DK" dirty="0" smtClean="0"/>
          </a:p>
          <a:p>
            <a:r>
              <a:rPr lang="da-DK" dirty="0" err="1" smtClean="0"/>
              <a:t>Beacon</a:t>
            </a:r>
            <a:r>
              <a:rPr lang="da-DK" dirty="0" smtClean="0"/>
              <a:t> </a:t>
            </a:r>
            <a:r>
              <a:rPr lang="da-DK" dirty="0" err="1" smtClean="0"/>
              <a:t>frames</a:t>
            </a:r>
            <a:r>
              <a:rPr lang="da-DK" dirty="0" smtClean="0"/>
              <a:t> </a:t>
            </a:r>
            <a:r>
              <a:rPr lang="da-DK" dirty="0" err="1" smtClean="0"/>
              <a:t>transmit</a:t>
            </a:r>
            <a:r>
              <a:rPr lang="da-DK" dirty="0" smtClean="0"/>
              <a:t> SSID </a:t>
            </a:r>
            <a:r>
              <a:rPr lang="da-DK" dirty="0" err="1" smtClean="0"/>
              <a:t>every</a:t>
            </a:r>
            <a:r>
              <a:rPr lang="da-DK" dirty="0" smtClean="0"/>
              <a:t> </a:t>
            </a:r>
            <a:r>
              <a:rPr lang="da-DK" dirty="0" err="1" smtClean="0"/>
              <a:t>few</a:t>
            </a:r>
            <a:r>
              <a:rPr lang="da-DK" dirty="0" smtClean="0"/>
              <a:t> </a:t>
            </a:r>
            <a:r>
              <a:rPr lang="da-DK" dirty="0" err="1" smtClean="0"/>
              <a:t>seconds</a:t>
            </a:r>
            <a:endParaRPr lang="da-DK" dirty="0" smtClean="0"/>
          </a:p>
          <a:p>
            <a:r>
              <a:rPr lang="da-DK" dirty="0" err="1" smtClean="0"/>
              <a:t>Beacon</a:t>
            </a:r>
            <a:r>
              <a:rPr lang="da-DK" dirty="0" smtClean="0"/>
              <a:t> </a:t>
            </a:r>
            <a:r>
              <a:rPr lang="da-DK" dirty="0" err="1" smtClean="0"/>
              <a:t>frames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plain</a:t>
            </a:r>
            <a:r>
              <a:rPr lang="da-DK" dirty="0" smtClean="0"/>
              <a:t> </a:t>
            </a:r>
            <a:r>
              <a:rPr lang="da-DK" dirty="0" err="1" smtClean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47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Initiating</a:t>
            </a:r>
            <a:r>
              <a:rPr lang="da-DK" dirty="0" smtClean="0"/>
              <a:t> </a:t>
            </a:r>
            <a:r>
              <a:rPr lang="da-DK" dirty="0" err="1" smtClean="0"/>
              <a:t>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Open</a:t>
            </a:r>
            <a:r>
              <a:rPr lang="da-DK" dirty="0" smtClean="0"/>
              <a:t> </a:t>
            </a:r>
            <a:r>
              <a:rPr lang="da-DK" dirty="0" err="1" smtClean="0"/>
              <a:t>Key</a:t>
            </a:r>
            <a:r>
              <a:rPr lang="da-DK" dirty="0" smtClean="0"/>
              <a:t> </a:t>
            </a:r>
            <a:r>
              <a:rPr lang="da-DK" dirty="0" err="1" smtClean="0"/>
              <a:t>authentication</a:t>
            </a:r>
            <a:endParaRPr lang="da-DK" dirty="0" smtClean="0"/>
          </a:p>
          <a:p>
            <a:pPr lvl="1"/>
            <a:r>
              <a:rPr lang="da-DK" dirty="0" err="1" smtClean="0"/>
              <a:t>Need</a:t>
            </a:r>
            <a:r>
              <a:rPr lang="da-DK" dirty="0" smtClean="0"/>
              <a:t> to </a:t>
            </a:r>
            <a:r>
              <a:rPr lang="da-DK" dirty="0" err="1" smtClean="0"/>
              <a:t>supply</a:t>
            </a:r>
            <a:r>
              <a:rPr lang="da-DK" dirty="0" smtClean="0"/>
              <a:t> </a:t>
            </a:r>
            <a:r>
              <a:rPr lang="da-DK" dirty="0" err="1" smtClean="0"/>
              <a:t>correct</a:t>
            </a:r>
            <a:r>
              <a:rPr lang="da-DK" dirty="0" smtClean="0"/>
              <a:t> SSID</a:t>
            </a:r>
          </a:p>
          <a:p>
            <a:pPr lvl="1"/>
            <a:r>
              <a:rPr lang="en-GB" dirty="0" smtClean="0"/>
              <a:t> Any wireless device can request authentication</a:t>
            </a:r>
          </a:p>
          <a:p>
            <a:pPr lvl="2"/>
            <a:r>
              <a:rPr lang="en-GB" dirty="0" smtClean="0"/>
              <a:t>Send authentication management frame with sender identity</a:t>
            </a:r>
          </a:p>
          <a:p>
            <a:pPr lvl="2"/>
            <a:r>
              <a:rPr lang="en-GB" dirty="0" smtClean="0"/>
              <a:t>Receiving station returns a frame to tell if it accept</a:t>
            </a:r>
            <a:endParaRPr lang="da-DK" dirty="0" smtClean="0"/>
          </a:p>
          <a:p>
            <a:r>
              <a:rPr lang="da-DK" dirty="0" err="1" smtClean="0"/>
              <a:t>Shared</a:t>
            </a:r>
            <a:r>
              <a:rPr lang="da-DK" dirty="0" smtClean="0"/>
              <a:t> </a:t>
            </a:r>
            <a:r>
              <a:rPr lang="da-DK" dirty="0" err="1" smtClean="0"/>
              <a:t>key</a:t>
            </a:r>
            <a:r>
              <a:rPr lang="da-DK" dirty="0" smtClean="0"/>
              <a:t> </a:t>
            </a:r>
            <a:r>
              <a:rPr lang="da-DK" dirty="0" err="1" smtClean="0"/>
              <a:t>authentication</a:t>
            </a:r>
            <a:endParaRPr lang="da-DK" dirty="0" smtClean="0"/>
          </a:p>
          <a:p>
            <a:pPr lvl="1"/>
            <a:r>
              <a:rPr lang="en-GB" dirty="0" smtClean="0"/>
              <a:t>Both partied must have a shared secret key </a:t>
            </a:r>
          </a:p>
          <a:p>
            <a:pPr lvl="1">
              <a:buNone/>
            </a:pPr>
            <a:r>
              <a:rPr lang="da-DK" dirty="0" smtClean="0"/>
              <a:t>	</a:t>
            </a:r>
            <a:r>
              <a:rPr lang="en-GB" dirty="0" smtClean="0"/>
              <a:t>- key is shared over a independent secure channel</a:t>
            </a:r>
          </a:p>
          <a:p>
            <a:pPr lvl="1"/>
            <a:r>
              <a:rPr lang="da-DK" dirty="0" err="1" smtClean="0"/>
              <a:t>Communication</a:t>
            </a:r>
            <a:r>
              <a:rPr lang="da-DK" dirty="0" smtClean="0"/>
              <a:t> is </a:t>
            </a:r>
            <a:r>
              <a:rPr lang="da-DK" dirty="0" err="1" smtClean="0"/>
              <a:t>allowed</a:t>
            </a:r>
            <a:r>
              <a:rPr lang="da-DK" dirty="0" smtClean="0"/>
              <a:t> </a:t>
            </a:r>
            <a:r>
              <a:rPr lang="da-DK" dirty="0" err="1" smtClean="0"/>
              <a:t>if</a:t>
            </a:r>
            <a:r>
              <a:rPr lang="da-DK" dirty="0" smtClean="0"/>
              <a:t> </a:t>
            </a:r>
            <a:r>
              <a:rPr lang="da-DK" dirty="0" err="1" smtClean="0"/>
              <a:t>device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pass</a:t>
            </a:r>
            <a:r>
              <a:rPr lang="da-DK" dirty="0" smtClean="0"/>
              <a:t> a </a:t>
            </a:r>
            <a:r>
              <a:rPr lang="da-DK" dirty="0" err="1" smtClean="0"/>
              <a:t>Challenge</a:t>
            </a:r>
            <a:r>
              <a:rPr lang="da-DK" dirty="0" smtClean="0"/>
              <a:t> </a:t>
            </a:r>
            <a:r>
              <a:rPr lang="da-DK" dirty="0" err="1" smtClean="0"/>
              <a:t>response</a:t>
            </a:r>
            <a:r>
              <a:rPr lang="da-DK" dirty="0" smtClean="0"/>
              <a:t> test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9486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Encryption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WEP – </a:t>
            </a:r>
            <a:r>
              <a:rPr lang="da-DK" dirty="0" err="1" smtClean="0"/>
              <a:t>Wired</a:t>
            </a:r>
            <a:r>
              <a:rPr lang="da-DK" dirty="0" smtClean="0"/>
              <a:t> </a:t>
            </a:r>
            <a:r>
              <a:rPr lang="da-DK" dirty="0" err="1" smtClean="0"/>
              <a:t>Equivalent</a:t>
            </a:r>
            <a:r>
              <a:rPr lang="da-DK" dirty="0" smtClean="0"/>
              <a:t> </a:t>
            </a:r>
            <a:r>
              <a:rPr lang="da-DK" dirty="0" err="1" smtClean="0"/>
              <a:t>Protocol</a:t>
            </a:r>
            <a:endParaRPr lang="da-DK" dirty="0" smtClean="0"/>
          </a:p>
          <a:p>
            <a:pPr lvl="1"/>
            <a:r>
              <a:rPr lang="da-DK" dirty="0" err="1" smtClean="0"/>
              <a:t>Use</a:t>
            </a:r>
            <a:r>
              <a:rPr lang="da-DK" dirty="0" smtClean="0"/>
              <a:t> 40bit RC4 </a:t>
            </a:r>
            <a:r>
              <a:rPr lang="da-DK" dirty="0" err="1" smtClean="0"/>
              <a:t>encryption</a:t>
            </a:r>
            <a:endParaRPr lang="da-DK" dirty="0" smtClean="0"/>
          </a:p>
          <a:p>
            <a:pPr lvl="1"/>
            <a:r>
              <a:rPr lang="da-DK" dirty="0" smtClean="0"/>
              <a:t>Intention: As </a:t>
            </a:r>
            <a:r>
              <a:rPr lang="da-DK" dirty="0" err="1" smtClean="0"/>
              <a:t>secure</a:t>
            </a:r>
            <a:r>
              <a:rPr lang="da-DK" dirty="0" smtClean="0"/>
              <a:t> as a </a:t>
            </a:r>
            <a:r>
              <a:rPr lang="da-DK" dirty="0" err="1" smtClean="0"/>
              <a:t>wired</a:t>
            </a:r>
            <a:r>
              <a:rPr lang="da-DK" dirty="0" smtClean="0"/>
              <a:t> </a:t>
            </a:r>
            <a:r>
              <a:rPr lang="da-DK" dirty="0" err="1" smtClean="0"/>
              <a:t>network</a:t>
            </a:r>
            <a:endParaRPr lang="da-DK" dirty="0" smtClean="0"/>
          </a:p>
          <a:p>
            <a:pPr lvl="2"/>
            <a:r>
              <a:rPr lang="da-DK" dirty="0" smtClean="0"/>
              <a:t>has </a:t>
            </a:r>
            <a:r>
              <a:rPr lang="da-DK" dirty="0" err="1" smtClean="0"/>
              <a:t>been</a:t>
            </a:r>
            <a:r>
              <a:rPr lang="da-DK" dirty="0" smtClean="0"/>
              <a:t> </a:t>
            </a:r>
            <a:r>
              <a:rPr lang="da-DK" dirty="0" err="1" smtClean="0"/>
              <a:t>compromised</a:t>
            </a:r>
            <a:r>
              <a:rPr lang="en-GB" dirty="0" smtClean="0"/>
              <a:t> </a:t>
            </a:r>
            <a:r>
              <a:rPr lang="da-DK" dirty="0" smtClean="0"/>
              <a:t>- </a:t>
            </a:r>
            <a:r>
              <a:rPr lang="da-DK" dirty="0" err="1" smtClean="0"/>
              <a:t>open</a:t>
            </a:r>
            <a:r>
              <a:rPr lang="da-DK" dirty="0" smtClean="0"/>
              <a:t> for </a:t>
            </a:r>
            <a:r>
              <a:rPr lang="da-DK" dirty="0" err="1" smtClean="0"/>
              <a:t>attack</a:t>
            </a:r>
            <a:r>
              <a:rPr lang="da-DK" dirty="0" smtClean="0"/>
              <a:t>!!!</a:t>
            </a:r>
          </a:p>
          <a:p>
            <a:r>
              <a:rPr lang="en-GB" dirty="0" smtClean="0"/>
              <a:t>WPA – Wi-Fi Protected Access</a:t>
            </a:r>
          </a:p>
          <a:p>
            <a:pPr lvl="1"/>
            <a:r>
              <a:rPr lang="da-DK" dirty="0" smtClean="0"/>
              <a:t>RC4 </a:t>
            </a:r>
            <a:r>
              <a:rPr lang="da-DK" dirty="0" err="1" smtClean="0"/>
              <a:t>encryption</a:t>
            </a:r>
            <a:endParaRPr lang="da-DK" dirty="0" smtClean="0"/>
          </a:p>
          <a:p>
            <a:r>
              <a:rPr lang="da-DK" dirty="0" smtClean="0"/>
              <a:t>WPA2</a:t>
            </a:r>
          </a:p>
          <a:p>
            <a:pPr lvl="1"/>
            <a:r>
              <a:rPr lang="da-DK" dirty="0" smtClean="0"/>
              <a:t>AES </a:t>
            </a:r>
            <a:r>
              <a:rPr lang="da-DK" dirty="0" err="1" smtClean="0"/>
              <a:t>encryption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473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Security Tools – Network monitor 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Allow capture of all network traffic</a:t>
            </a:r>
          </a:p>
          <a:p>
            <a:pPr lvl="1"/>
            <a:r>
              <a:rPr lang="en-GB" noProof="0" dirty="0" smtClean="0"/>
              <a:t>Analyze captured traffic to reveal info transmitted in clear text.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Users on your network may be running rogue packet sniffers</a:t>
            </a:r>
          </a:p>
          <a:p>
            <a:pPr lvl="1"/>
            <a:r>
              <a:rPr lang="en-GB" noProof="0" dirty="0" smtClean="0"/>
              <a:t>experimenting out of curiosity</a:t>
            </a:r>
          </a:p>
          <a:p>
            <a:pPr lvl="1"/>
            <a:r>
              <a:rPr lang="en-GB" noProof="0" dirty="0" smtClean="0"/>
              <a:t>with malicious intent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How can you prevent this?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798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Student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da-DK" dirty="0" err="1" smtClean="0"/>
              <a:t>Breaking</a:t>
            </a:r>
            <a:r>
              <a:rPr lang="da-DK" dirty="0" smtClean="0"/>
              <a:t> WEP - </a:t>
            </a:r>
            <a:r>
              <a:rPr lang="en-GB" dirty="0"/>
              <a:t>p</a:t>
            </a:r>
            <a:r>
              <a:rPr lang="en-GB" dirty="0" smtClean="0"/>
              <a:t>resentation by Raul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76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Demo – </a:t>
            </a:r>
            <a:r>
              <a:rPr lang="da-DK" dirty="0" err="1" smtClean="0"/>
              <a:t>breaking</a:t>
            </a:r>
            <a:r>
              <a:rPr lang="da-DK" dirty="0" smtClean="0"/>
              <a:t> WEP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=Pyiz2Mct6dk</a:t>
            </a:r>
          </a:p>
        </p:txBody>
      </p:sp>
    </p:spTree>
    <p:extLst>
      <p:ext uri="{BB962C8B-B14F-4D97-AF65-F5344CB8AC3E}">
        <p14:creationId xmlns:p14="http://schemas.microsoft.com/office/powerpoint/2010/main" val="351612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Targets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easily</a:t>
            </a:r>
            <a:r>
              <a:rPr lang="da-DK" dirty="0" smtClean="0"/>
              <a:t> </a:t>
            </a:r>
            <a:r>
              <a:rPr lang="da-DK" dirty="0" err="1" smtClean="0"/>
              <a:t>located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34160" cy="4769104"/>
          </a:xfrm>
        </p:spPr>
        <p:txBody>
          <a:bodyPr/>
          <a:lstStyle/>
          <a:p>
            <a:r>
              <a:rPr lang="da-DK" dirty="0" smtClean="0"/>
              <a:t>Default AP </a:t>
            </a:r>
            <a:r>
              <a:rPr lang="da-DK" dirty="0" err="1" smtClean="0"/>
              <a:t>setup</a:t>
            </a:r>
            <a:r>
              <a:rPr lang="da-DK" dirty="0" smtClean="0"/>
              <a:t> </a:t>
            </a:r>
            <a:r>
              <a:rPr lang="da-DK" dirty="0" err="1" smtClean="0"/>
              <a:t>exposes</a:t>
            </a:r>
            <a:r>
              <a:rPr lang="da-DK" dirty="0"/>
              <a:t> </a:t>
            </a:r>
            <a:r>
              <a:rPr lang="da-DK" dirty="0" smtClean="0"/>
              <a:t>SSID</a:t>
            </a:r>
          </a:p>
          <a:p>
            <a:r>
              <a:rPr lang="da-DK" dirty="0" err="1" smtClean="0"/>
              <a:t>Tools</a:t>
            </a:r>
            <a:r>
              <a:rPr lang="da-DK" dirty="0" smtClean="0"/>
              <a:t> </a:t>
            </a:r>
            <a:r>
              <a:rPr lang="da-DK" dirty="0" err="1" smtClean="0"/>
              <a:t>exist</a:t>
            </a:r>
            <a:r>
              <a:rPr lang="da-DK" dirty="0" smtClean="0"/>
              <a:t> to </a:t>
            </a:r>
            <a:r>
              <a:rPr lang="da-DK" dirty="0" err="1" smtClean="0"/>
              <a:t>extract</a:t>
            </a:r>
            <a:r>
              <a:rPr lang="da-DK" dirty="0" smtClean="0"/>
              <a:t> </a:t>
            </a:r>
            <a:r>
              <a:rPr lang="da-DK" dirty="0" err="1" smtClean="0"/>
              <a:t>hidden</a:t>
            </a:r>
            <a:r>
              <a:rPr lang="da-DK" dirty="0" smtClean="0"/>
              <a:t> </a:t>
            </a:r>
            <a:r>
              <a:rPr lang="da-DK" dirty="0" err="1" smtClean="0"/>
              <a:t>SSIDs</a:t>
            </a:r>
            <a:r>
              <a:rPr lang="da-DK" dirty="0" smtClean="0"/>
              <a:t> from </a:t>
            </a:r>
            <a:r>
              <a:rPr lang="da-DK" dirty="0" err="1" smtClean="0"/>
              <a:t>network</a:t>
            </a:r>
            <a:r>
              <a:rPr lang="da-DK" dirty="0" smtClean="0"/>
              <a:t> </a:t>
            </a:r>
            <a:r>
              <a:rPr lang="da-DK" dirty="0" err="1" smtClean="0"/>
              <a:t>traffic</a:t>
            </a:r>
            <a:endParaRPr lang="en-GB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91" y="3256411"/>
            <a:ext cx="7347927" cy="44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wlan.org.uk/Smart%20ID%20Detector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830" y="2095787"/>
            <a:ext cx="2049988" cy="3498172"/>
          </a:xfrm>
          <a:prstGeom prst="rect">
            <a:avLst/>
          </a:prstGeom>
          <a:noFill/>
        </p:spPr>
      </p:pic>
      <p:pic>
        <p:nvPicPr>
          <p:cNvPr id="8" name="Picture 3" descr="C:\Documents and Settings\daw\My Documents\Talks\FCC02\talks\fcc02\biganten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9514" y="3881108"/>
            <a:ext cx="3644417" cy="273229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Tools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65875" y="6675524"/>
            <a:ext cx="4836629" cy="408123"/>
          </a:xfrm>
          <a:prstGeom prst="rect">
            <a:avLst/>
          </a:prstGeom>
        </p:spPr>
        <p:txBody>
          <a:bodyPr wrap="none" lIns="99377" tIns="49688" rIns="99377" bIns="49688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http://www.wlan.org.uk/antenna-page.html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556" name="Picture 4" descr="http://www.wlan.org.uk/primestar%20dis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7244" y="1862918"/>
            <a:ext cx="3520207" cy="2639171"/>
          </a:xfrm>
          <a:prstGeom prst="rect">
            <a:avLst/>
          </a:prstGeom>
          <a:noFill/>
        </p:spPr>
      </p:pic>
      <p:pic>
        <p:nvPicPr>
          <p:cNvPr id="23558" name="Picture 6" descr="http://www.wlan.org.uk/primesta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8005" y="2173410"/>
            <a:ext cx="2348947" cy="3130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262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Geek</a:t>
            </a:r>
            <a:r>
              <a:rPr lang="da-DK" dirty="0" smtClean="0"/>
              <a:t> </a:t>
            </a:r>
            <a:r>
              <a:rPr lang="da-DK" dirty="0" err="1" smtClean="0"/>
              <a:t>tools</a:t>
            </a:r>
            <a:r>
              <a:rPr lang="da-DK" dirty="0" smtClean="0"/>
              <a:t> - </a:t>
            </a:r>
            <a:r>
              <a:rPr lang="da-DK" dirty="0" err="1" smtClean="0"/>
              <a:t>Cantennas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Waveguide antenna made from a J&amp;B whiskey can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9591" y="2173409"/>
            <a:ext cx="4141391" cy="1542094"/>
          </a:xfrm>
          <a:prstGeom prst="rect">
            <a:avLst/>
          </a:prstGeom>
          <a:noFill/>
        </p:spPr>
      </p:pic>
      <p:pic>
        <p:nvPicPr>
          <p:cNvPr id="6" name="Picture 5" descr="C:\Documents and Settings\daw\My Documents\Talks\FCC02\talks\fcc02\pringlesonstand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185" y="4113976"/>
            <a:ext cx="3727252" cy="2464935"/>
          </a:xfrm>
          <a:prstGeom prst="rect">
            <a:avLst/>
          </a:prstGeom>
          <a:noFill/>
        </p:spPr>
      </p:pic>
      <p:pic>
        <p:nvPicPr>
          <p:cNvPr id="7" name="Picture 6" descr="C:\Documents and Settings\daw\My Documents\Talks\FCC02\talks\fcc02\shotgu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4740" y="2794390"/>
            <a:ext cx="3168164" cy="4222644"/>
          </a:xfrm>
          <a:prstGeom prst="rect">
            <a:avLst/>
          </a:prstGeom>
          <a:noFill/>
        </p:spPr>
      </p:pic>
      <p:pic>
        <p:nvPicPr>
          <p:cNvPr id="8" name="Picture 3" descr="C:\Documents and Settings\daw\My Documents\Talks\FCC02\talks\fcc02\cholestero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7849" y="4424466"/>
            <a:ext cx="2038356" cy="27167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156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Wardriving</a:t>
            </a:r>
            <a:r>
              <a:rPr lang="da-DK" dirty="0" smtClean="0"/>
              <a:t> Copenhagen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76496" cy="4769104"/>
          </a:xfrm>
        </p:spPr>
        <p:txBody>
          <a:bodyPr>
            <a:normAutofit/>
          </a:bodyPr>
          <a:lstStyle/>
          <a:p>
            <a:endParaRPr lang="da-DK" dirty="0" smtClean="0"/>
          </a:p>
          <a:p>
            <a:r>
              <a:rPr lang="da-DK" dirty="0" smtClean="0"/>
              <a:t>3 short </a:t>
            </a:r>
            <a:r>
              <a:rPr lang="da-DK" dirty="0" err="1" smtClean="0"/>
              <a:t>testruns</a:t>
            </a:r>
            <a:r>
              <a:rPr lang="da-DK" dirty="0" smtClean="0"/>
              <a:t> dec. 2008</a:t>
            </a:r>
          </a:p>
          <a:p>
            <a:r>
              <a:rPr lang="da-DK" dirty="0" err="1" smtClean="0"/>
              <a:t>Locate</a:t>
            </a:r>
            <a:r>
              <a:rPr lang="da-DK" dirty="0" smtClean="0"/>
              <a:t> </a:t>
            </a:r>
            <a:r>
              <a:rPr lang="da-DK" dirty="0" err="1" smtClean="0"/>
              <a:t>encrypted</a:t>
            </a:r>
            <a:r>
              <a:rPr lang="da-DK" dirty="0" smtClean="0"/>
              <a:t> </a:t>
            </a:r>
            <a:r>
              <a:rPr lang="da-DK" dirty="0" err="1" smtClean="0"/>
              <a:t>networks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3127 </a:t>
            </a:r>
            <a:r>
              <a:rPr lang="da-DK" dirty="0" err="1" smtClean="0"/>
              <a:t>networks</a:t>
            </a:r>
            <a:r>
              <a:rPr lang="da-DK" dirty="0" smtClean="0"/>
              <a:t> </a:t>
            </a:r>
            <a:r>
              <a:rPr lang="da-DK" dirty="0" err="1" smtClean="0"/>
              <a:t>found</a:t>
            </a:r>
            <a:endParaRPr lang="da-DK" dirty="0" smtClean="0"/>
          </a:p>
          <a:p>
            <a:pPr lvl="1"/>
            <a:r>
              <a:rPr lang="da-DK" dirty="0" smtClean="0"/>
              <a:t>WEP : 23%</a:t>
            </a:r>
          </a:p>
          <a:p>
            <a:pPr lvl="1"/>
            <a:r>
              <a:rPr lang="da-DK" dirty="0" smtClean="0"/>
              <a:t>WPA : 77%</a:t>
            </a:r>
          </a:p>
          <a:p>
            <a:pPr>
              <a:buNone/>
            </a:pPr>
            <a:endParaRPr lang="da-DK" dirty="0"/>
          </a:p>
          <a:p>
            <a:pPr>
              <a:buNone/>
            </a:pPr>
            <a:r>
              <a:rPr lang="da-DK" sz="1600" dirty="0" err="1">
                <a:solidFill>
                  <a:schemeClr val="bg1">
                    <a:lumMod val="50000"/>
                  </a:schemeClr>
                </a:solidFill>
              </a:rPr>
              <a:t>Article</a:t>
            </a:r>
            <a:r>
              <a:rPr lang="da-DK" sz="1600" dirty="0">
                <a:solidFill>
                  <a:schemeClr val="bg1">
                    <a:lumMod val="50000"/>
                  </a:schemeClr>
                </a:solidFill>
              </a:rPr>
              <a:t>: http://www.viruslist.com/en/weblog?weblogid=208187609</a:t>
            </a:r>
          </a:p>
        </p:txBody>
      </p:sp>
      <p:pic>
        <p:nvPicPr>
          <p:cNvPr id="3074" name="Picture 2" descr="http://www.viruslist.com/en/images/pictures/vlweblog/2081876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928" y="2251032"/>
            <a:ext cx="4110330" cy="3405025"/>
          </a:xfrm>
          <a:prstGeom prst="rect">
            <a:avLst/>
          </a:prstGeom>
          <a:noFill/>
        </p:spPr>
      </p:pic>
      <p:pic>
        <p:nvPicPr>
          <p:cNvPr id="3076" name="Picture 4" descr="Kaspersky Lab: Antivirus Software and Free Online Virus Sc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37" y="2021030"/>
            <a:ext cx="1718677" cy="434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912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6855544"/>
            <a:ext cx="8945404" cy="1095388"/>
          </a:xfrm>
        </p:spPr>
        <p:txBody>
          <a:bodyPr/>
          <a:lstStyle/>
          <a:p>
            <a:pPr>
              <a:buNone/>
            </a:pPr>
            <a:r>
              <a:rPr lang="en-GB" dirty="0" smtClean="0">
                <a:hlinkClick r:id="rId2"/>
              </a:rPr>
              <a:t>http://www.wifi-sikkerhed.dk/Wifi_omrader.html</a:t>
            </a:r>
            <a:r>
              <a:rPr lang="en-GB" dirty="0" smtClean="0"/>
              <a:t>  (*now closed)</a:t>
            </a:r>
          </a:p>
          <a:p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8817" y="573326"/>
            <a:ext cx="5766887" cy="628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09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667" y="2293049"/>
            <a:ext cx="5918037" cy="432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http://wigle.net/images/WiGLE-logo-bubbl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963" y="1222118"/>
            <a:ext cx="6170672" cy="8279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1668" y="6777302"/>
            <a:ext cx="10485837" cy="408123"/>
          </a:xfrm>
          <a:prstGeom prst="rect">
            <a:avLst/>
          </a:prstGeom>
          <a:noFill/>
        </p:spPr>
        <p:txBody>
          <a:bodyPr wrap="none" lIns="99377" tIns="49688" rIns="99377" bIns="49688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wigle.net</a:t>
            </a:r>
            <a:r>
              <a:rPr lang="en-US" dirty="0"/>
              <a:t>/</a:t>
            </a:r>
            <a:r>
              <a:rPr lang="en-US" dirty="0" err="1"/>
              <a:t>map?maplat</a:t>
            </a:r>
            <a:r>
              <a:rPr lang="en-US" dirty="0"/>
              <a:t>=55.77036612440682&amp;maplon=12.51227838650812&amp;mapzoom=</a:t>
            </a:r>
            <a:r>
              <a:rPr lang="en-US" dirty="0" smtClean="0"/>
              <a:t>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1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While</a:t>
            </a:r>
            <a:r>
              <a:rPr lang="da-DK" dirty="0" smtClean="0"/>
              <a:t> </a:t>
            </a:r>
            <a:r>
              <a:rPr lang="da-DK" dirty="0" err="1" smtClean="0"/>
              <a:t>looking</a:t>
            </a:r>
            <a:r>
              <a:rPr lang="da-DK" dirty="0" smtClean="0"/>
              <a:t> for info…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3572426"/>
            <a:ext cx="8945404" cy="3568835"/>
          </a:xfrm>
        </p:spPr>
        <p:txBody>
          <a:bodyPr>
            <a:normAutofit/>
          </a:bodyPr>
          <a:lstStyle/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pPr>
              <a:buNone/>
            </a:pPr>
            <a:r>
              <a:rPr lang="da-DK" sz="2600" dirty="0" err="1"/>
              <a:t>Can</a:t>
            </a:r>
            <a:r>
              <a:rPr lang="da-DK" sz="2600" dirty="0"/>
              <a:t> </a:t>
            </a:r>
            <a:r>
              <a:rPr lang="da-DK" sz="2600" dirty="0" err="1"/>
              <a:t>you</a:t>
            </a:r>
            <a:r>
              <a:rPr lang="da-DK" sz="2600" dirty="0"/>
              <a:t> </a:t>
            </a:r>
            <a:r>
              <a:rPr lang="da-DK" sz="2600" dirty="0" err="1"/>
              <a:t>explain</a:t>
            </a:r>
            <a:r>
              <a:rPr lang="da-DK" sz="2600" dirty="0"/>
              <a:t> </a:t>
            </a:r>
            <a:r>
              <a:rPr lang="da-DK" sz="2600" dirty="0" err="1"/>
              <a:t>this</a:t>
            </a:r>
            <a:r>
              <a:rPr lang="da-DK" sz="2600" dirty="0"/>
              <a:t>? Is it </a:t>
            </a:r>
            <a:r>
              <a:rPr lang="da-DK" sz="2600" dirty="0" err="1"/>
              <a:t>possible</a:t>
            </a:r>
            <a:r>
              <a:rPr lang="da-DK" sz="2600" dirty="0"/>
              <a:t> to </a:t>
            </a:r>
            <a:r>
              <a:rPr lang="da-DK" sz="2600" dirty="0" err="1"/>
              <a:t>reach</a:t>
            </a:r>
            <a:r>
              <a:rPr lang="da-DK" sz="2600" dirty="0"/>
              <a:t> the page </a:t>
            </a:r>
            <a:r>
              <a:rPr lang="da-DK" sz="2600" dirty="0" err="1"/>
              <a:t>anyway</a:t>
            </a:r>
            <a:r>
              <a:rPr lang="da-DK" sz="2600" dirty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392" y="2049214"/>
            <a:ext cx="6623312" cy="397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716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391" y="853824"/>
            <a:ext cx="7330262" cy="632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007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Vulnerability Scanning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Help you secure your network</a:t>
            </a:r>
          </a:p>
          <a:p>
            <a:pPr lvl="1"/>
            <a:r>
              <a:rPr lang="en-GB" noProof="0" dirty="0" smtClean="0"/>
              <a:t>Identify weaknesses in your system</a:t>
            </a:r>
          </a:p>
          <a:p>
            <a:pPr lvl="1"/>
            <a:r>
              <a:rPr lang="en-GB" noProof="0" dirty="0" smtClean="0"/>
              <a:t>Identify devices open to known vulnerabilities</a:t>
            </a:r>
          </a:p>
          <a:p>
            <a:pPr lvl="1"/>
            <a:r>
              <a:rPr lang="en-GB" noProof="0" dirty="0" smtClean="0"/>
              <a:t>Use tools to identify and fix weaknesses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Use the tools </a:t>
            </a:r>
            <a:r>
              <a:rPr lang="en-GB" b="1" noProof="0" dirty="0" smtClean="0"/>
              <a:t>before</a:t>
            </a:r>
            <a:r>
              <a:rPr lang="en-GB" noProof="0" dirty="0" smtClean="0"/>
              <a:t> the bad guys!!!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959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Securing wireless 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da-DK" b="1" dirty="0" smtClean="0"/>
              <a:t>Group </a:t>
            </a:r>
            <a:r>
              <a:rPr lang="da-DK" b="1" dirty="0" err="1" smtClean="0"/>
              <a:t>exercise</a:t>
            </a:r>
            <a:r>
              <a:rPr lang="da-DK" b="1" dirty="0" smtClean="0"/>
              <a:t>:</a:t>
            </a:r>
          </a:p>
          <a:p>
            <a:r>
              <a:rPr lang="da-DK" dirty="0" err="1" smtClean="0"/>
              <a:t>Investigate</a:t>
            </a:r>
            <a:r>
              <a:rPr lang="da-DK" dirty="0" smtClean="0"/>
              <a:t> the </a:t>
            </a:r>
            <a:r>
              <a:rPr lang="da-DK" dirty="0" err="1" smtClean="0"/>
              <a:t>following</a:t>
            </a:r>
            <a:r>
              <a:rPr lang="da-DK" dirty="0" smtClean="0"/>
              <a:t> </a:t>
            </a:r>
            <a:r>
              <a:rPr lang="da-DK" dirty="0" err="1" smtClean="0"/>
              <a:t>areas</a:t>
            </a:r>
            <a:endParaRPr lang="da-DK" dirty="0" smtClean="0"/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different</a:t>
            </a:r>
            <a:r>
              <a:rPr lang="da-DK" dirty="0" smtClean="0"/>
              <a:t> types of </a:t>
            </a:r>
            <a:r>
              <a:rPr lang="da-DK" dirty="0" err="1" smtClean="0"/>
              <a:t>encryption</a:t>
            </a:r>
            <a:endParaRPr lang="da-DK" dirty="0" smtClean="0"/>
          </a:p>
          <a:p>
            <a:pPr lvl="1"/>
            <a:r>
              <a:rPr lang="da-DK" dirty="0" smtClean="0"/>
              <a:t>MAC </a:t>
            </a:r>
            <a:r>
              <a:rPr lang="da-DK" dirty="0" err="1" smtClean="0"/>
              <a:t>validation</a:t>
            </a:r>
            <a:endParaRPr lang="da-DK" dirty="0" smtClean="0"/>
          </a:p>
          <a:p>
            <a:pPr lvl="1"/>
            <a:r>
              <a:rPr lang="da-DK" dirty="0" smtClean="0"/>
              <a:t>The </a:t>
            </a:r>
            <a:r>
              <a:rPr lang="da-DK" dirty="0" err="1" smtClean="0"/>
              <a:t>different</a:t>
            </a:r>
            <a:r>
              <a:rPr lang="da-DK" dirty="0" smtClean="0"/>
              <a:t> types of </a:t>
            </a:r>
            <a:r>
              <a:rPr lang="da-DK" dirty="0" err="1" smtClean="0"/>
              <a:t>authentication</a:t>
            </a:r>
            <a:endParaRPr lang="da-DK" dirty="0" smtClean="0"/>
          </a:p>
          <a:p>
            <a:r>
              <a:rPr lang="da-DK" dirty="0" err="1" smtClean="0"/>
              <a:t>Prepare</a:t>
            </a:r>
            <a:r>
              <a:rPr lang="da-DK" dirty="0" smtClean="0"/>
              <a:t> a </a:t>
            </a:r>
            <a:r>
              <a:rPr lang="da-DK" dirty="0" err="1" smtClean="0"/>
              <a:t>presentation</a:t>
            </a:r>
            <a:r>
              <a:rPr lang="da-DK" dirty="0" smtClean="0"/>
              <a:t> for the </a:t>
            </a:r>
            <a:r>
              <a:rPr lang="da-DK" dirty="0" err="1" smtClean="0"/>
              <a:t>class</a:t>
            </a:r>
            <a:endParaRPr lang="da-DK" dirty="0" smtClean="0"/>
          </a:p>
          <a:p>
            <a:pPr lvl="1"/>
            <a:r>
              <a:rPr lang="da-DK" dirty="0" err="1" smtClean="0"/>
              <a:t>How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it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secure</a:t>
            </a:r>
            <a:r>
              <a:rPr lang="da-DK" dirty="0" smtClean="0"/>
              <a:t> </a:t>
            </a:r>
            <a:r>
              <a:rPr lang="da-DK" dirty="0" err="1" smtClean="0"/>
              <a:t>wireless</a:t>
            </a:r>
            <a:r>
              <a:rPr lang="da-DK" dirty="0" smtClean="0"/>
              <a:t> </a:t>
            </a:r>
            <a:r>
              <a:rPr lang="da-DK" dirty="0" err="1" smtClean="0"/>
              <a:t>communication</a:t>
            </a:r>
            <a:r>
              <a:rPr lang="da-DK" dirty="0" smtClean="0"/>
              <a:t>?</a:t>
            </a:r>
          </a:p>
          <a:p>
            <a:pPr lvl="2"/>
            <a:r>
              <a:rPr lang="da-DK" dirty="0" err="1" smtClean="0"/>
              <a:t>Relate</a:t>
            </a:r>
            <a:r>
              <a:rPr lang="da-DK" dirty="0" smtClean="0"/>
              <a:t> to </a:t>
            </a:r>
            <a:r>
              <a:rPr lang="da-DK" dirty="0" err="1" smtClean="0"/>
              <a:t>Confidentiality</a:t>
            </a:r>
            <a:r>
              <a:rPr lang="da-DK" dirty="0" smtClean="0"/>
              <a:t>, </a:t>
            </a:r>
            <a:r>
              <a:rPr lang="da-DK" dirty="0" err="1" smtClean="0"/>
              <a:t>Integrity</a:t>
            </a:r>
            <a:r>
              <a:rPr lang="da-DK" dirty="0" smtClean="0"/>
              <a:t> &amp; </a:t>
            </a:r>
            <a:r>
              <a:rPr lang="da-DK" dirty="0" err="1" smtClean="0"/>
              <a:t>Availability</a:t>
            </a:r>
            <a:endParaRPr lang="da-DK" dirty="0" smtClean="0"/>
          </a:p>
          <a:p>
            <a:pPr lvl="1"/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would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recommend</a:t>
            </a:r>
            <a:r>
              <a:rPr lang="da-DK" dirty="0" smtClean="0"/>
              <a:t>?</a:t>
            </a:r>
          </a:p>
          <a:p>
            <a:pPr lvl="1"/>
            <a:r>
              <a:rPr lang="da-DK" dirty="0" smtClean="0"/>
              <a:t>– </a:t>
            </a:r>
            <a:r>
              <a:rPr lang="da-DK" dirty="0" err="1" smtClean="0"/>
              <a:t>why</a:t>
            </a:r>
            <a:r>
              <a:rPr lang="da-DK" dirty="0" smtClean="0"/>
              <a:t>?</a:t>
            </a:r>
          </a:p>
          <a:p>
            <a:pPr lvl="1"/>
            <a:r>
              <a:rPr lang="da-DK" dirty="0" smtClean="0"/>
              <a:t>Is it </a:t>
            </a:r>
            <a:r>
              <a:rPr lang="da-DK" dirty="0" err="1" smtClean="0"/>
              <a:t>safe</a:t>
            </a:r>
            <a:r>
              <a:rPr lang="da-DK" dirty="0" smtClean="0"/>
              <a:t>? – </a:t>
            </a:r>
            <a:r>
              <a:rPr lang="da-DK" dirty="0" err="1" smtClean="0"/>
              <a:t>explain</a:t>
            </a:r>
            <a:r>
              <a:rPr lang="da-DK" dirty="0" smtClean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415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Presentation </a:t>
            </a:r>
            <a:r>
              <a:rPr lang="da-DK" dirty="0" err="1" smtClean="0"/>
              <a:t>ideas</a:t>
            </a:r>
            <a:r>
              <a:rPr lang="da-DK" dirty="0" smtClean="0"/>
              <a:t> for </a:t>
            </a:r>
            <a:r>
              <a:rPr lang="da-DK" dirty="0" err="1" smtClean="0"/>
              <a:t>next</a:t>
            </a:r>
            <a:r>
              <a:rPr lang="da-DK" dirty="0" smtClean="0"/>
              <a:t> </a:t>
            </a:r>
            <a:r>
              <a:rPr lang="da-DK" dirty="0" err="1" smtClean="0"/>
              <a:t>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45404" cy="5038218"/>
          </a:xfrm>
        </p:spPr>
        <p:txBody>
          <a:bodyPr>
            <a:normAutofit/>
          </a:bodyPr>
          <a:lstStyle/>
          <a:p>
            <a:r>
              <a:rPr lang="da-DK" dirty="0" err="1"/>
              <a:t>Prepare</a:t>
            </a:r>
            <a:r>
              <a:rPr lang="da-DK" dirty="0"/>
              <a:t> </a:t>
            </a:r>
            <a:r>
              <a:rPr lang="da-DK" dirty="0" err="1" smtClean="0"/>
              <a:t>presentation</a:t>
            </a:r>
            <a:r>
              <a:rPr lang="da-DK" dirty="0" smtClean="0"/>
              <a:t> </a:t>
            </a:r>
            <a:r>
              <a:rPr lang="da-DK" dirty="0"/>
              <a:t>for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class</a:t>
            </a:r>
            <a:r>
              <a:rPr lang="da-DK" dirty="0"/>
              <a:t> </a:t>
            </a:r>
            <a:r>
              <a:rPr lang="da-DK" dirty="0" smtClean="0"/>
              <a:t>(5 </a:t>
            </a:r>
            <a:r>
              <a:rPr lang="da-DK" dirty="0" err="1" smtClean="0"/>
              <a:t>minutes</a:t>
            </a:r>
            <a:r>
              <a:rPr lang="da-DK" dirty="0" smtClean="0"/>
              <a:t>)</a:t>
            </a:r>
          </a:p>
          <a:p>
            <a:pPr lvl="8"/>
            <a:endParaRPr lang="da-DK" dirty="0"/>
          </a:p>
          <a:p>
            <a:r>
              <a:rPr lang="da-DK" b="1" dirty="0" smtClean="0"/>
              <a:t>A: Wireless </a:t>
            </a:r>
            <a:r>
              <a:rPr lang="da-DK" b="1" dirty="0" err="1" smtClean="0"/>
              <a:t>security</a:t>
            </a:r>
            <a:r>
              <a:rPr lang="da-DK" b="1" dirty="0" smtClean="0"/>
              <a:t> in </a:t>
            </a:r>
            <a:r>
              <a:rPr lang="da-DK" b="1" dirty="0" err="1" smtClean="0"/>
              <a:t>enterprise</a:t>
            </a:r>
            <a:r>
              <a:rPr lang="da-DK" b="1" dirty="0" smtClean="0"/>
              <a:t> </a:t>
            </a:r>
            <a:r>
              <a:rPr lang="da-DK" b="1" dirty="0" err="1" smtClean="0"/>
              <a:t>setups</a:t>
            </a:r>
            <a:endParaRPr lang="da-DK" b="1" dirty="0" smtClean="0"/>
          </a:p>
          <a:p>
            <a:pPr lvl="1"/>
            <a:r>
              <a:rPr lang="da-DK" dirty="0"/>
              <a:t>Security </a:t>
            </a:r>
            <a:r>
              <a:rPr lang="da-DK" dirty="0" err="1" smtClean="0"/>
              <a:t>threats</a:t>
            </a:r>
            <a:r>
              <a:rPr lang="da-DK" dirty="0" smtClean="0"/>
              <a:t> and solutions</a:t>
            </a:r>
          </a:p>
          <a:p>
            <a:pPr lvl="8"/>
            <a:endParaRPr lang="da-DK" dirty="0" smtClean="0"/>
          </a:p>
          <a:p>
            <a:r>
              <a:rPr lang="da-DK" b="1" dirty="0" smtClean="0"/>
              <a:t>B: Wireless IPS </a:t>
            </a:r>
            <a:r>
              <a:rPr lang="da-DK" b="1" dirty="0"/>
              <a:t>system (ex. </a:t>
            </a:r>
            <a:r>
              <a:rPr lang="da-DK" b="1" dirty="0" err="1" smtClean="0"/>
              <a:t>AirTight</a:t>
            </a:r>
            <a:r>
              <a:rPr lang="da-DK" b="1" dirty="0" smtClean="0"/>
              <a:t>) </a:t>
            </a:r>
          </a:p>
          <a:p>
            <a:pPr lvl="1"/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it do?</a:t>
            </a:r>
          </a:p>
          <a:p>
            <a:pPr lvl="1"/>
            <a:r>
              <a:rPr lang="da-DK" dirty="0" err="1" smtClean="0"/>
              <a:t>When</a:t>
            </a:r>
            <a:r>
              <a:rPr lang="da-DK" dirty="0" smtClean="0"/>
              <a:t> </a:t>
            </a:r>
            <a:r>
              <a:rPr lang="da-DK" dirty="0" err="1" smtClean="0"/>
              <a:t>will</a:t>
            </a:r>
            <a:r>
              <a:rPr lang="da-DK" dirty="0" smtClean="0"/>
              <a:t> it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usefull</a:t>
            </a:r>
            <a:r>
              <a:rPr lang="da-DK" dirty="0" smtClean="0"/>
              <a:t>?</a:t>
            </a:r>
          </a:p>
          <a:p>
            <a:pPr lvl="1"/>
            <a:r>
              <a:rPr lang="da-DK" dirty="0" err="1" smtClean="0"/>
              <a:t>Why</a:t>
            </a:r>
            <a:r>
              <a:rPr lang="da-DK" dirty="0" smtClean="0"/>
              <a:t>?</a:t>
            </a:r>
          </a:p>
          <a:p>
            <a:endParaRPr lang="da-DK" dirty="0"/>
          </a:p>
          <a:p>
            <a:r>
              <a:rPr lang="da-DK" b="1" dirty="0" smtClean="0"/>
              <a:t>C: </a:t>
            </a:r>
            <a:r>
              <a:rPr lang="da-DK" b="1" dirty="0" err="1" smtClean="0"/>
              <a:t>Nessus</a:t>
            </a:r>
            <a:r>
              <a:rPr lang="da-DK" b="1" dirty="0" smtClean="0"/>
              <a:t> scanning</a:t>
            </a:r>
            <a:endParaRPr lang="en-GB" b="1" dirty="0"/>
          </a:p>
        </p:txBody>
      </p:sp>
      <p:pic>
        <p:nvPicPr>
          <p:cNvPr id="7171" name="Picture 3" descr="C:\Users\Tue\Pictures\remember_cia_sta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3365" y="5525429"/>
            <a:ext cx="2495188" cy="1304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72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Till </a:t>
            </a:r>
            <a:r>
              <a:rPr lang="da-DK" dirty="0" err="1" smtClean="0"/>
              <a:t>next</a:t>
            </a:r>
            <a:r>
              <a:rPr lang="da-DK" dirty="0" smtClean="0"/>
              <a:t> time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554737" y="1456060"/>
            <a:ext cx="8961290" cy="5485621"/>
          </a:xfrm>
        </p:spPr>
        <p:txBody>
          <a:bodyPr/>
          <a:lstStyle/>
          <a:p>
            <a:r>
              <a:rPr lang="da-DK" dirty="0"/>
              <a:t>Info / </a:t>
            </a:r>
            <a:r>
              <a:rPr lang="da-DK" dirty="0" err="1"/>
              <a:t>literature</a:t>
            </a:r>
            <a:r>
              <a:rPr lang="da-DK" dirty="0"/>
              <a:t> / links on Fronter – </a:t>
            </a:r>
            <a:r>
              <a:rPr lang="da-DK" dirty="0" err="1"/>
              <a:t>keep</a:t>
            </a:r>
            <a:r>
              <a:rPr lang="da-DK" dirty="0"/>
              <a:t> </a:t>
            </a:r>
            <a:r>
              <a:rPr lang="da-DK" dirty="0" err="1"/>
              <a:t>updated</a:t>
            </a:r>
            <a:r>
              <a:rPr lang="da-DK" dirty="0"/>
              <a:t>!!!</a:t>
            </a:r>
          </a:p>
          <a:p>
            <a:r>
              <a:rPr lang="da-DK" dirty="0"/>
              <a:t>Reading</a:t>
            </a:r>
            <a:r>
              <a:rPr lang="da-DK" dirty="0" smtClean="0"/>
              <a:t>:</a:t>
            </a:r>
          </a:p>
          <a:p>
            <a:pPr lvl="1"/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://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en.wikipedia.org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wiki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Group_Policy</a:t>
            </a:r>
            <a:endParaRPr lang="da-DK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1"/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NIST: 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Assessment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of Access Control Systems (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Chap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1-3)</a:t>
            </a:r>
          </a:p>
          <a:p>
            <a:pPr lvl="2"/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http://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csrc.nist.gov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publications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nistir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/7316/NISTIR-7316.</a:t>
            </a:r>
            <a:r>
              <a:rPr lang="da-DK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pdf</a:t>
            </a:r>
            <a:endParaRPr lang="da-DK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1"/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Computing is 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personal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again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with Windows 8 Dynamic Access Controls</a:t>
            </a:r>
          </a:p>
          <a:p>
            <a:pPr lvl="2"/>
            <a:r>
              <a:rPr lang="da-DK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://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www.titus.com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titus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-blog/2012/04/computing-is-personal-again-with-windows-8-dynamic-access-controls</a:t>
            </a:r>
            <a:r>
              <a:rPr lang="da-DK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endParaRPr lang="da-DK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1"/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Sans 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Institute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– The 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Disaster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Recovery Plan</a:t>
            </a:r>
          </a:p>
          <a:p>
            <a:pPr lvl="2"/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://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www.sans.org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reading-room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whitepapers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</a:t>
            </a:r>
            <a:r>
              <a:rPr lang="da-DK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recovery</a:t>
            </a:r>
            <a:r>
              <a:rPr lang="da-DK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/disaster-recovery-plan-1164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Find </a:t>
            </a:r>
            <a:r>
              <a:rPr lang="da-DK" dirty="0" smtClean="0"/>
              <a:t>and </a:t>
            </a:r>
            <a:r>
              <a:rPr lang="da-DK" dirty="0" err="1" smtClean="0"/>
              <a:t>comment</a:t>
            </a:r>
            <a:r>
              <a:rPr lang="da-DK" dirty="0" smtClean="0"/>
              <a:t> on </a:t>
            </a:r>
            <a:r>
              <a:rPr lang="da-DK" dirty="0" err="1" smtClean="0"/>
              <a:t>interesting</a:t>
            </a:r>
            <a:r>
              <a:rPr lang="da-DK" dirty="0" smtClean="0"/>
              <a:t> </a:t>
            </a:r>
            <a:r>
              <a:rPr lang="da-DK" dirty="0" err="1" smtClean="0"/>
              <a:t>news</a:t>
            </a:r>
            <a:r>
              <a:rPr lang="da-DK" dirty="0" smtClean="0"/>
              <a:t> relevant for the </a:t>
            </a:r>
            <a:r>
              <a:rPr lang="da-DK" dirty="0" err="1" smtClean="0"/>
              <a:t>weeks</a:t>
            </a:r>
            <a:r>
              <a:rPr lang="da-DK" dirty="0" smtClean="0"/>
              <a:t> </a:t>
            </a:r>
            <a:r>
              <a:rPr lang="da-DK" dirty="0" err="1" smtClean="0"/>
              <a:t>subjects</a:t>
            </a:r>
            <a:endParaRPr lang="da-DK" dirty="0" smtClean="0"/>
          </a:p>
          <a:p>
            <a:r>
              <a:rPr lang="da-DK" dirty="0" smtClean="0"/>
              <a:t>Help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 smtClean="0"/>
              <a:t>classmates</a:t>
            </a:r>
            <a:r>
              <a:rPr lang="da-DK" dirty="0" smtClean="0"/>
              <a:t> - </a:t>
            </a:r>
            <a:r>
              <a:rPr lang="da-DK" dirty="0" err="1" smtClean="0"/>
              <a:t>share</a:t>
            </a:r>
            <a:r>
              <a:rPr lang="da-DK" dirty="0" smtClean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via Fronter. </a:t>
            </a:r>
          </a:p>
          <a:p>
            <a:pPr lvl="1"/>
            <a:r>
              <a:rPr lang="da-DK" dirty="0" err="1" smtClean="0"/>
              <a:t>Create</a:t>
            </a:r>
            <a:r>
              <a:rPr lang="da-DK" dirty="0" smtClean="0"/>
              <a:t> </a:t>
            </a:r>
            <a:r>
              <a:rPr lang="da-DK" dirty="0"/>
              <a:t>a link or upload files in:</a:t>
            </a:r>
            <a:br>
              <a:rPr lang="da-DK" dirty="0"/>
            </a:br>
            <a:r>
              <a:rPr lang="en-GB" sz="1400" b="1" dirty="0">
                <a:latin typeface="Courier New" pitchFamily="49" charset="0"/>
                <a:cs typeface="Courier New" pitchFamily="49" charset="0"/>
              </a:rPr>
              <a:t>WEBSTUD &gt; Resources &gt; Security &gt; 2016 Spring &gt; Share</a:t>
            </a:r>
            <a:endParaRPr lang="da-DK" sz="14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127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Vulnerability Scanning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Different methods </a:t>
            </a:r>
          </a:p>
          <a:p>
            <a:pPr lvl="8"/>
            <a:endParaRPr lang="en-GB" noProof="0" dirty="0" smtClean="0"/>
          </a:p>
          <a:p>
            <a:pPr lvl="1"/>
            <a:r>
              <a:rPr lang="en-GB" noProof="0" dirty="0" smtClean="0"/>
              <a:t>Analysis of windows registry</a:t>
            </a:r>
          </a:p>
          <a:p>
            <a:pPr lvl="2"/>
            <a:r>
              <a:rPr lang="en-GB" noProof="0" dirty="0" smtClean="0"/>
              <a:t>Check for missing patches etc.</a:t>
            </a:r>
          </a:p>
          <a:p>
            <a:pPr lvl="8"/>
            <a:endParaRPr lang="en-GB" noProof="0" dirty="0" smtClean="0"/>
          </a:p>
          <a:p>
            <a:pPr lvl="1"/>
            <a:r>
              <a:rPr lang="en-GB" noProof="0" dirty="0" smtClean="0"/>
              <a:t>Attempt to exploit known vulnerabilities</a:t>
            </a:r>
          </a:p>
          <a:p>
            <a:pPr lvl="2"/>
            <a:r>
              <a:rPr lang="en-GB" noProof="0" dirty="0" smtClean="0"/>
              <a:t>Issues:</a:t>
            </a:r>
          </a:p>
          <a:p>
            <a:pPr lvl="3"/>
            <a:r>
              <a:rPr lang="en-GB" noProof="0" dirty="0" smtClean="0"/>
              <a:t>May impact the devices targeted for scanning</a:t>
            </a:r>
          </a:p>
          <a:p>
            <a:pPr lvl="3"/>
            <a:r>
              <a:rPr lang="en-GB" noProof="0" dirty="0" smtClean="0"/>
              <a:t>Scan can be intrusive and cause system crashes</a:t>
            </a:r>
          </a:p>
          <a:p>
            <a:pPr lvl="3"/>
            <a:r>
              <a:rPr lang="en-GB" noProof="0" dirty="0" smtClean="0"/>
              <a:t>Trying to exploit a DoS vulnerability could make the system unavailable</a:t>
            </a:r>
          </a:p>
          <a:p>
            <a:pPr lvl="2"/>
            <a:r>
              <a:rPr lang="en-GB" noProof="0" dirty="0" smtClean="0"/>
              <a:t>Be careful using on production systems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29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Vulnerability Scan process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Initial vulnerability scan</a:t>
            </a:r>
          </a:p>
          <a:p>
            <a:r>
              <a:rPr lang="en-GB" noProof="0" dirty="0" smtClean="0"/>
              <a:t>Addressing the identified vulnerabilities</a:t>
            </a:r>
          </a:p>
          <a:p>
            <a:pPr lvl="1"/>
            <a:r>
              <a:rPr lang="en-GB" noProof="0" dirty="0" smtClean="0"/>
              <a:t>Install patches / updates</a:t>
            </a:r>
          </a:p>
          <a:p>
            <a:pPr lvl="1"/>
            <a:r>
              <a:rPr lang="en-GB" noProof="0" dirty="0" smtClean="0"/>
              <a:t>If none exist or updating is not feasible for other reasons</a:t>
            </a:r>
          </a:p>
          <a:p>
            <a:pPr lvl="2"/>
            <a:r>
              <a:rPr lang="en-GB" noProof="0" dirty="0" smtClean="0"/>
              <a:t>Search out details of the problem</a:t>
            </a:r>
          </a:p>
          <a:p>
            <a:pPr lvl="3"/>
            <a:r>
              <a:rPr lang="en-GB" noProof="0" dirty="0" smtClean="0"/>
              <a:t>Secunia, Security Focus Bugtraq, CERT, …</a:t>
            </a:r>
          </a:p>
          <a:p>
            <a:pPr lvl="2"/>
            <a:r>
              <a:rPr lang="en-GB" noProof="0" dirty="0" smtClean="0"/>
              <a:t>Find alternative ways to reduce threat</a:t>
            </a:r>
          </a:p>
          <a:p>
            <a:r>
              <a:rPr lang="en-GB" noProof="0" dirty="0" smtClean="0"/>
              <a:t>Schedule regular vulnerability scans to keep safe</a:t>
            </a:r>
          </a:p>
        </p:txBody>
      </p:sp>
    </p:spTree>
    <p:extLst>
      <p:ext uri="{BB962C8B-B14F-4D97-AF65-F5344CB8AC3E}">
        <p14:creationId xmlns:p14="http://schemas.microsoft.com/office/powerpoint/2010/main" val="230516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Many available tools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MBSA – Microsoft Baseline Security Analyzer</a:t>
            </a:r>
          </a:p>
          <a:p>
            <a:pPr lvl="2"/>
            <a:r>
              <a:rPr lang="en-GB" noProof="0" dirty="0" smtClean="0"/>
              <a:t>Free</a:t>
            </a:r>
          </a:p>
          <a:p>
            <a:pPr lvl="2"/>
            <a:r>
              <a:rPr lang="en-GB" noProof="0" dirty="0" smtClean="0"/>
              <a:t>Scans for missing patches for MS products</a:t>
            </a:r>
          </a:p>
          <a:p>
            <a:pPr lvl="2"/>
            <a:r>
              <a:rPr lang="en-GB" noProof="0" dirty="0" smtClean="0"/>
              <a:t>Alert on missing or weak passwords and other common security issues</a:t>
            </a:r>
          </a:p>
          <a:p>
            <a:pPr lvl="2"/>
            <a:r>
              <a:rPr lang="en-GB" noProof="0" dirty="0" smtClean="0"/>
              <a:t>Report with checklist of problems found</a:t>
            </a:r>
          </a:p>
          <a:p>
            <a:r>
              <a:rPr lang="en-GB" noProof="0" dirty="0" smtClean="0"/>
              <a:t>GFI Languard</a:t>
            </a:r>
          </a:p>
          <a:p>
            <a:r>
              <a:rPr lang="en-GB" noProof="0" dirty="0" smtClean="0"/>
              <a:t>Nessus</a:t>
            </a:r>
          </a:p>
          <a:p>
            <a:r>
              <a:rPr lang="en-GB" noProof="0" dirty="0" smtClean="0"/>
              <a:t>…</a:t>
            </a:r>
          </a:p>
          <a:p>
            <a:pPr>
              <a:buNone/>
            </a:pPr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96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Online scanners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Many companies offer online services where you can perform vulnerability scans on your servers.</a:t>
            </a:r>
          </a:p>
          <a:p>
            <a:endParaRPr lang="en-GB" noProof="0" dirty="0" smtClean="0"/>
          </a:p>
          <a:p>
            <a:r>
              <a:rPr lang="en-GB" noProof="0" dirty="0" smtClean="0"/>
              <a:t>Example: </a:t>
            </a:r>
          </a:p>
          <a:p>
            <a:endParaRPr lang="en-GB" noProof="0" dirty="0" smtClean="0"/>
          </a:p>
          <a:p>
            <a:r>
              <a:rPr lang="en-GB" noProof="0" dirty="0" smtClean="0"/>
              <a:t>Security Space – free basic scan online:</a:t>
            </a:r>
          </a:p>
          <a:p>
            <a:pPr lvl="1"/>
            <a:r>
              <a:rPr lang="en-GB" noProof="0" dirty="0" smtClean="0"/>
              <a:t>Audit the IP you surf from</a:t>
            </a:r>
          </a:p>
          <a:p>
            <a:pPr lvl="1"/>
            <a:r>
              <a:rPr lang="en-GB" noProof="0" dirty="0" smtClean="0"/>
              <a:t>Scan 1500+ ports for open ports</a:t>
            </a:r>
          </a:p>
          <a:p>
            <a:pPr lvl="2"/>
            <a:r>
              <a:rPr lang="en-GB" noProof="0" dirty="0" smtClean="0"/>
              <a:t>0-1024 &amp; a set of ports known to host possible trojans etc.</a:t>
            </a:r>
          </a:p>
          <a:p>
            <a:pPr lvl="1"/>
            <a:endParaRPr lang="en-GB" noProof="0" dirty="0" smtClean="0"/>
          </a:p>
          <a:p>
            <a:pPr lvl="1"/>
            <a:endParaRPr lang="en-GB" noProof="0" dirty="0"/>
          </a:p>
        </p:txBody>
      </p:sp>
      <p:pic>
        <p:nvPicPr>
          <p:cNvPr id="35842" name="Picture 2" descr="https://secure1.securityspace.com/sspace/images/sslogo_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553" y="3420552"/>
            <a:ext cx="1811858" cy="848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032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8839</TotalTime>
  <Words>1532</Words>
  <Application>Microsoft Macintosh PowerPoint</Application>
  <PresentationFormat>Brugerdefineret</PresentationFormat>
  <Paragraphs>291</Paragraphs>
  <Slides>52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52</vt:i4>
      </vt:variant>
    </vt:vector>
  </HeadingPairs>
  <TitlesOfParts>
    <vt:vector size="53" baseType="lpstr">
      <vt:lpstr>cphbusiness POWERPOINT skabelon</vt:lpstr>
      <vt:lpstr>PowerPoint-præsentation</vt:lpstr>
      <vt:lpstr>PowerPoint-præsentation</vt:lpstr>
      <vt:lpstr>Security Tools – Network monitor </vt:lpstr>
      <vt:lpstr>Security Tools – Network monitor </vt:lpstr>
      <vt:lpstr>Vulnerability Scanning</vt:lpstr>
      <vt:lpstr>Vulnerability Scanning</vt:lpstr>
      <vt:lpstr>Vulnerability Scan process</vt:lpstr>
      <vt:lpstr>Many available tools</vt:lpstr>
      <vt:lpstr>Online scanners</vt:lpstr>
      <vt:lpstr>Security Audit - Security Space</vt:lpstr>
      <vt:lpstr>Nessus</vt:lpstr>
      <vt:lpstr>Nessus</vt:lpstr>
      <vt:lpstr>Nessus Scan Report</vt:lpstr>
      <vt:lpstr>Student presentation</vt:lpstr>
      <vt:lpstr>Proxy server</vt:lpstr>
      <vt:lpstr>Exercise – use a open proxy</vt:lpstr>
      <vt:lpstr>PowerPoint-præsentation</vt:lpstr>
      <vt:lpstr>Anonymous communication</vt:lpstr>
      <vt:lpstr>Onion routing</vt:lpstr>
      <vt:lpstr>Tor – The Onion Router</vt:lpstr>
      <vt:lpstr>Tor Circuit Setup (from http://freehaven.net/~arma/wth1.pdf)</vt:lpstr>
      <vt:lpstr>Tor Circuit Setup (from http://freehaven.net/~arma/wth1.pdf)</vt:lpstr>
      <vt:lpstr>Tor Circuit Setup (from http://freehaven.net/~arma/wth1.pdf)</vt:lpstr>
      <vt:lpstr>Tor Circuit Setup (from http://freehaven.net/~arma/wth1.pdf)</vt:lpstr>
      <vt:lpstr>Tor Circuit Setup (from http://freehaven.net/~arma/wth1.pdf)</vt:lpstr>
      <vt:lpstr>Is onion routing safe?</vt:lpstr>
      <vt:lpstr>Exercise till next time</vt:lpstr>
      <vt:lpstr>Student presentation</vt:lpstr>
      <vt:lpstr>Wireless communication</vt:lpstr>
      <vt:lpstr>History</vt:lpstr>
      <vt:lpstr>IEEE 802.11</vt:lpstr>
      <vt:lpstr>Communication modes</vt:lpstr>
      <vt:lpstr>Threats in the Medium</vt:lpstr>
      <vt:lpstr>Attack types</vt:lpstr>
      <vt:lpstr>Wireless expand the perimiter</vt:lpstr>
      <vt:lpstr>Rogue access points</vt:lpstr>
      <vt:lpstr>802.11b Security Features</vt:lpstr>
      <vt:lpstr>Initiating communication</vt:lpstr>
      <vt:lpstr>Encryption</vt:lpstr>
      <vt:lpstr>Student presentation</vt:lpstr>
      <vt:lpstr>Demo – breaking WEP</vt:lpstr>
      <vt:lpstr>Targets are easily located</vt:lpstr>
      <vt:lpstr>Tools</vt:lpstr>
      <vt:lpstr>Geek tools - Cantennas</vt:lpstr>
      <vt:lpstr>Wardriving Copenhagen</vt:lpstr>
      <vt:lpstr>PowerPoint-præsentation</vt:lpstr>
      <vt:lpstr>PowerPoint-præsentation</vt:lpstr>
      <vt:lpstr>While looking for info…</vt:lpstr>
      <vt:lpstr>PowerPoint-præsentation</vt:lpstr>
      <vt:lpstr>Securing wireless communication</vt:lpstr>
      <vt:lpstr>Presentation ideas for next week</vt:lpstr>
      <vt:lpstr>PowerPoint-præsentation</vt:lpstr>
    </vt:vector>
  </TitlesOfParts>
  <Company>Handelsskolen København Nord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moch</dc:creator>
  <cp:lastModifiedBy>Tue Becher</cp:lastModifiedBy>
  <cp:revision>313</cp:revision>
  <cp:lastPrinted>2013-01-11T11:40:44Z</cp:lastPrinted>
  <dcterms:created xsi:type="dcterms:W3CDTF">2012-08-07T06:47:38Z</dcterms:created>
  <dcterms:modified xsi:type="dcterms:W3CDTF">2016-02-19T12:55:52Z</dcterms:modified>
</cp:coreProperties>
</file>